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9" r:id="rId2"/>
    <p:sldId id="260" r:id="rId3"/>
    <p:sldId id="293" r:id="rId4"/>
    <p:sldId id="294" r:id="rId5"/>
    <p:sldId id="295" r:id="rId6"/>
    <p:sldId id="300" r:id="rId7"/>
    <p:sldId id="288" r:id="rId8"/>
    <p:sldId id="289" r:id="rId9"/>
    <p:sldId id="284" r:id="rId10"/>
    <p:sldId id="290" r:id="rId11"/>
    <p:sldId id="276" r:id="rId12"/>
    <p:sldId id="279" r:id="rId13"/>
    <p:sldId id="309" r:id="rId14"/>
    <p:sldId id="297" r:id="rId15"/>
    <p:sldId id="298" r:id="rId16"/>
    <p:sldId id="299" r:id="rId17"/>
    <p:sldId id="281" r:id="rId18"/>
    <p:sldId id="282" r:id="rId19"/>
    <p:sldId id="283" r:id="rId20"/>
    <p:sldId id="301" r:id="rId21"/>
    <p:sldId id="302" r:id="rId22"/>
    <p:sldId id="303" r:id="rId23"/>
    <p:sldId id="310" r:id="rId24"/>
    <p:sldId id="278" r:id="rId25"/>
    <p:sldId id="304" r:id="rId26"/>
    <p:sldId id="287" r:id="rId27"/>
    <p:sldId id="291" r:id="rId28"/>
    <p:sldId id="292" r:id="rId29"/>
    <p:sldId id="275" r:id="rId30"/>
    <p:sldId id="296" r:id="rId31"/>
    <p:sldId id="30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5688" userDrawn="1">
          <p15:clr>
            <a:srgbClr val="A4A3A4"/>
          </p15:clr>
        </p15:guide>
        <p15:guide id="3" pos="3936" userDrawn="1">
          <p15:clr>
            <a:srgbClr val="A4A3A4"/>
          </p15:clr>
        </p15:guide>
        <p15:guide id="4" orient="horz" pos="3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2" autoAdjust="0"/>
    <p:restoredTop sz="80255" autoAdjust="0"/>
  </p:normalViewPr>
  <p:slideViewPr>
    <p:cSldViewPr snapToGrid="0" snapToObjects="1">
      <p:cViewPr>
        <p:scale>
          <a:sx n="176" d="100"/>
          <a:sy n="176" d="100"/>
        </p:scale>
        <p:origin x="488" y="1024"/>
      </p:cViewPr>
      <p:guideLst>
        <p:guide orient="horz" pos="1440"/>
        <p:guide pos="5688"/>
        <p:guide pos="3936"/>
        <p:guide orient="horz" pos="35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Early CS Languages Across Universities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Early CS Language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C/C++</c:v>
                </c:pt>
                <c:pt idx="1">
                  <c:v>Java</c:v>
                </c:pt>
                <c:pt idx="2">
                  <c:v>Python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3-9C40-AC48-5120E49B9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Speedup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Threads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1.1000000000000001</c:v>
                </c:pt>
                <c:pt idx="1">
                  <c:v>1.3</c:v>
                </c:pt>
                <c:pt idx="2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3D-624F-96D1-D2836391E9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4 Threads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</c:v>
                </c:pt>
                <c:pt idx="1">
                  <c:v>1.9</c:v>
                </c:pt>
                <c:pt idx="2">
                  <c:v>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3D-624F-96D1-D2836391E9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 Threads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2.6</c:v>
                </c:pt>
                <c:pt idx="1">
                  <c:v>2.9</c:v>
                </c:pt>
                <c:pt idx="2">
                  <c:v>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3D-624F-96D1-D2836391E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470880"/>
        <c:axId val="310174208"/>
      </c:lineChart>
      <c:catAx>
        <c:axId val="6864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174208"/>
        <c:crosses val="autoZero"/>
        <c:auto val="1"/>
        <c:lblAlgn val="ctr"/>
        <c:lblOffset val="100"/>
        <c:noMultiLvlLbl val="0"/>
      </c:catAx>
      <c:valAx>
        <c:axId val="31017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25000"/>
          <a:alpha val="35000"/>
        </a:schemeClr>
      </a:solidFill>
      <a:beve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15324-89CF-4841-9B97-3A412BAED8F0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D018C-DA4B-493F-923E-1749C5AF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3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2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88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7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6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04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37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4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8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18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68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0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9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04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87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0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Everything is parallel </a:t>
            </a:r>
            <a:r>
              <a:rPr lang="en-US" sz="2400" dirty="0" err="1">
                <a:latin typeface="PT Sans"/>
                <a:cs typeface="PT Sans"/>
              </a:rPr>
              <a:t>interms</a:t>
            </a:r>
            <a:r>
              <a:rPr lang="en-US" sz="2400" dirty="0">
                <a:latin typeface="PT Sans"/>
                <a:cs typeface="PT Sans"/>
              </a:rPr>
              <a:t> of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Computing curricula is still emphasizing serial coding and thinking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*emphasize early – start thinking in parallel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</a:t>
            </a:r>
            <a:r>
              <a:rPr lang="en-US" sz="2400" dirty="0" err="1">
                <a:latin typeface="PT Sans"/>
                <a:cs typeface="PT Sans"/>
              </a:rPr>
              <a:t>acm</a:t>
            </a:r>
            <a:r>
              <a:rPr lang="en-US" sz="2400" dirty="0">
                <a:latin typeface="PT Sans"/>
                <a:cs typeface="PT Sans"/>
              </a:rPr>
              <a:t> 2013 curriculum recommendation and abet has included </a:t>
            </a:r>
            <a:r>
              <a:rPr lang="en-US" sz="2400" dirty="0" err="1">
                <a:latin typeface="PT Sans"/>
                <a:cs typeface="PT Sans"/>
              </a:rPr>
              <a:t>pdc</a:t>
            </a:r>
            <a:r>
              <a:rPr lang="en-US" sz="2400" dirty="0">
                <a:latin typeface="PT Sans"/>
                <a:cs typeface="PT Sans"/>
              </a:rPr>
              <a:t> as required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*all programs – not just </a:t>
            </a:r>
            <a:r>
              <a:rPr lang="en-US" sz="2400" dirty="0" err="1">
                <a:latin typeface="PT Sans"/>
                <a:cs typeface="PT Sans"/>
              </a:rPr>
              <a:t>hpc</a:t>
            </a: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6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endParaRPr lang="en-US" sz="1200" dirty="0">
              <a:latin typeface="PT Sans"/>
              <a:cs typeface="PT Sans"/>
            </a:endParaRPr>
          </a:p>
          <a:p>
            <a:pPr>
              <a:spcAft>
                <a:spcPts val="1000"/>
              </a:spcAft>
            </a:pPr>
            <a:r>
              <a:rPr lang="en-US" sz="1200" dirty="0">
                <a:latin typeface="PT Sans"/>
                <a:cs typeface="PT Sans"/>
              </a:rPr>
              <a:t>* Add history of </a:t>
            </a:r>
            <a:r>
              <a:rPr lang="en-US" sz="1200" dirty="0" err="1">
                <a:latin typeface="PT Sans"/>
                <a:cs typeface="PT Sans"/>
              </a:rPr>
              <a:t>openmp</a:t>
            </a:r>
            <a:endParaRPr lang="en-US" sz="12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7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6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3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2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8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5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5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23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5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7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2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77398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OpenMP for Python</a:t>
            </a:r>
            <a:endParaRPr lang="en-US" sz="4600" b="1" spc="190" dirty="0">
              <a:latin typeface="PT Sans Narrow Bold"/>
              <a:cs typeface="PT Sans Narrow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907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spc="150" dirty="0">
                <a:latin typeface="PT Sans"/>
                <a:cs typeface="PT Sans"/>
              </a:rPr>
              <a:t>Caleb Huck</a:t>
            </a:r>
          </a:p>
        </p:txBody>
      </p:sp>
    </p:spTree>
    <p:extLst>
      <p:ext uri="{BB962C8B-B14F-4D97-AF65-F5344CB8AC3E}">
        <p14:creationId xmlns:p14="http://schemas.microsoft.com/office/powerpoint/2010/main" val="388595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OpenMP Core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ED8D25C-BF12-2041-B3E2-77DAF8F9B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846191"/>
              </p:ext>
            </p:extLst>
          </p:nvPr>
        </p:nvGraphicFramePr>
        <p:xfrm>
          <a:off x="671145" y="1834661"/>
          <a:ext cx="7602417" cy="260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139">
                  <a:extLst>
                    <a:ext uri="{9D8B030D-6E8A-4147-A177-3AD203B41FA5}">
                      <a16:colId xmlns:a16="http://schemas.microsoft.com/office/drawing/2014/main" val="4191129971"/>
                    </a:ext>
                  </a:extLst>
                </a:gridCol>
                <a:gridCol w="2534139">
                  <a:extLst>
                    <a:ext uri="{9D8B030D-6E8A-4147-A177-3AD203B41FA5}">
                      <a16:colId xmlns:a16="http://schemas.microsoft.com/office/drawing/2014/main" val="3896266417"/>
                    </a:ext>
                  </a:extLst>
                </a:gridCol>
                <a:gridCol w="2534139">
                  <a:extLst>
                    <a:ext uri="{9D8B030D-6E8A-4147-A177-3AD203B41FA5}">
                      <a16:colId xmlns:a16="http://schemas.microsoft.com/office/drawing/2014/main" val="3615286981"/>
                    </a:ext>
                  </a:extLst>
                </a:gridCol>
              </a:tblGrid>
              <a:tr h="376536">
                <a:tc>
                  <a:txBody>
                    <a:bodyPr/>
                    <a:lstStyle/>
                    <a:p>
                      <a:r>
                        <a:rPr lang="en-US" dirty="0"/>
                        <a:t>Directives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0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num_threads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omp_get_thread_num()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42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omp_get_num_threads()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28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parallel for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shared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omp_get_wtime()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83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barrier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27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critical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firstprivate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5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lastprivate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8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91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Related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262" y="1003010"/>
            <a:ext cx="82584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T Sans"/>
                <a:cs typeface="PT Sans"/>
              </a:rPr>
              <a:t>Jomp [14]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1.x and OpenMP version 1.0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Two phase compilation (.</a:t>
            </a:r>
            <a:r>
              <a:rPr lang="en-US" sz="2000" dirty="0" err="1">
                <a:latin typeface="PT Sans"/>
                <a:cs typeface="PT Sans"/>
              </a:rPr>
              <a:t>jomp</a:t>
            </a:r>
            <a:r>
              <a:rPr lang="en-US" sz="2000" dirty="0">
                <a:latin typeface="PT Sans"/>
                <a:cs typeface="PT Sans"/>
              </a:rPr>
              <a:t>      .java      .class)</a:t>
            </a:r>
          </a:p>
          <a:p>
            <a:endParaRPr lang="en-US" sz="2000" dirty="0">
              <a:latin typeface="PT Sans"/>
              <a:cs typeface="PT Sans"/>
            </a:endParaRPr>
          </a:p>
          <a:p>
            <a:r>
              <a:rPr lang="en-US" sz="2000" dirty="0" err="1">
                <a:latin typeface="PT Sans"/>
                <a:cs typeface="PT Sans"/>
              </a:rPr>
              <a:t>Pyjama</a:t>
            </a:r>
            <a:r>
              <a:rPr lang="en-US" sz="2000" dirty="0">
                <a:latin typeface="PT Sans"/>
                <a:cs typeface="PT Sans"/>
              </a:rPr>
              <a:t> [15]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7 and OpenMP 4.x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Two phases combined to single application (.java      .class)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  <a:p>
            <a:r>
              <a:rPr lang="en-US" sz="2000" dirty="0">
                <a:latin typeface="PT Sans"/>
                <a:cs typeface="PT Sans"/>
              </a:rPr>
              <a:t>Omp4J [16]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8 and OpenMP 4.x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Similar to Pyjama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No runtime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84DCB28-C330-1A45-A0B6-9E74D7AAC0EA}"/>
              </a:ext>
            </a:extLst>
          </p:cNvPr>
          <p:cNvSpPr/>
          <p:nvPr/>
        </p:nvSpPr>
        <p:spPr>
          <a:xfrm>
            <a:off x="4195543" y="2052858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ABB5C60-5E42-554D-840F-D9B43ACAF14C}"/>
              </a:ext>
            </a:extLst>
          </p:cNvPr>
          <p:cNvSpPr/>
          <p:nvPr/>
        </p:nvSpPr>
        <p:spPr>
          <a:xfrm>
            <a:off x="5093794" y="2052858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3B2A40-0C2F-3843-9115-F52D87E9CCE6}"/>
              </a:ext>
            </a:extLst>
          </p:cNvPr>
          <p:cNvSpPr/>
          <p:nvPr/>
        </p:nvSpPr>
        <p:spPr>
          <a:xfrm>
            <a:off x="6258493" y="3578505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2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494" y="1003010"/>
            <a:ext cx="823105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PT Sans"/>
                <a:cs typeface="PT Sans"/>
              </a:rPr>
              <a:t>Design Goals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Easy to download, install, and use</a:t>
            </a: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Early students and professors 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Provide helpful error messages for debugging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Integrate with IDEs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Follow original OpenMP syntax/style</a:t>
            </a:r>
          </a:p>
        </p:txBody>
      </p:sp>
    </p:spTree>
    <p:extLst>
      <p:ext uri="{BB962C8B-B14F-4D97-AF65-F5344CB8AC3E}">
        <p14:creationId xmlns:p14="http://schemas.microsoft.com/office/powerpoint/2010/main" val="245401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 Obstacles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D9A55-CDBF-9044-AA99-D61FAEE6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1530350"/>
            <a:ext cx="4686300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A2DA8-E855-1B4D-810B-E73C46296CE6}"/>
              </a:ext>
            </a:extLst>
          </p:cNvPr>
          <p:cNvSpPr txBox="1"/>
          <p:nvPr/>
        </p:nvSpPr>
        <p:spPr>
          <a:xfrm>
            <a:off x="2028314" y="5327650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[f.9]</a:t>
            </a:r>
          </a:p>
        </p:txBody>
      </p:sp>
    </p:spTree>
    <p:extLst>
      <p:ext uri="{BB962C8B-B14F-4D97-AF65-F5344CB8AC3E}">
        <p14:creationId xmlns:p14="http://schemas.microsoft.com/office/powerpoint/2010/main" val="163990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1" y="2466906"/>
            <a:ext cx="32455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CPython</a:t>
            </a:r>
            <a:r>
              <a:rPr lang="en-US" sz="2400" dirty="0">
                <a:latin typeface="PT Sans"/>
                <a:cs typeface="PT Sans"/>
              </a:rPr>
              <a:t> GIL (Global Interpreter Lock)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609601" y="2024564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BA4CA9A-365A-5B4A-8C40-159B9AB14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3663555"/>
            <a:ext cx="1514708" cy="1795788"/>
          </a:xfrm>
          <a:prstGeom prst="rect">
            <a:avLst/>
          </a:prstGeom>
        </p:spPr>
      </p:pic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4069056" y="2651573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520455" y="2598003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Jython Interpreter (No GIL)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465720" y="2024563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F42E9E22-68EB-DF4E-AC95-17A1949B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55" y="3643314"/>
            <a:ext cx="2447691" cy="18160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C428C2-3B46-C549-9EA0-0B8CB3E75D4F}"/>
              </a:ext>
            </a:extLst>
          </p:cNvPr>
          <p:cNvSpPr txBox="1"/>
          <p:nvPr/>
        </p:nvSpPr>
        <p:spPr>
          <a:xfrm>
            <a:off x="529772" y="5513460"/>
            <a:ext cx="566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[f.10]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0C362F-7468-A74A-9551-BCC647611F9D}"/>
              </a:ext>
            </a:extLst>
          </p:cNvPr>
          <p:cNvSpPr txBox="1"/>
          <p:nvPr/>
        </p:nvSpPr>
        <p:spPr>
          <a:xfrm>
            <a:off x="5465720" y="5513460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[f.11]</a:t>
            </a:r>
          </a:p>
        </p:txBody>
      </p:sp>
    </p:spTree>
    <p:extLst>
      <p:ext uri="{BB962C8B-B14F-4D97-AF65-F5344CB8AC3E}">
        <p14:creationId xmlns:p14="http://schemas.microsoft.com/office/powerpoint/2010/main" val="186162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775" y="2651573"/>
            <a:ext cx="2711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Data Structures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911775" y="2005241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3953250" y="2651573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515408" y="2466906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jarray.array</a:t>
            </a:r>
            <a:r>
              <a:rPr lang="en-US" sz="2400" dirty="0">
                <a:latin typeface="PT Sans"/>
                <a:cs typeface="PT Sans"/>
              </a:rPr>
              <a:t> &amp; </a:t>
            </a:r>
            <a:r>
              <a:rPr lang="en-US" sz="2400" dirty="0" err="1">
                <a:latin typeface="PT Sans"/>
                <a:cs typeface="PT Sans"/>
              </a:rPr>
              <a:t>jarray.zeros</a:t>
            </a:r>
            <a:endParaRPr lang="en-US" sz="2400" dirty="0">
              <a:latin typeface="PT Sans"/>
              <a:cs typeface="PT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520456" y="2005241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D505743-9C3A-2542-AD2E-44C4B900A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50" y="3823122"/>
            <a:ext cx="3466603" cy="1689404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5A2BE61-03A6-454A-A10B-6CED9C81B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" y="3823122"/>
            <a:ext cx="3466604" cy="12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7011" y="2548628"/>
            <a:ext cx="14317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Scope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1857011" y="1902296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3674691" y="2548628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236849" y="2363961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Modify Python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241897" y="1902296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F96D2D-BB9D-D644-A64B-5EA2BABF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3" y="4432620"/>
            <a:ext cx="4178384" cy="877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709029-D1C9-C544-B8C1-61B953481ACC}"/>
              </a:ext>
            </a:extLst>
          </p:cNvPr>
          <p:cNvSpPr txBox="1"/>
          <p:nvPr/>
        </p:nvSpPr>
        <p:spPr>
          <a:xfrm>
            <a:off x="2096414" y="4063287"/>
            <a:ext cx="6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0AEF00-1D92-8241-9447-A702360AEA5B}"/>
              </a:ext>
            </a:extLst>
          </p:cNvPr>
          <p:cNvSpPr txBox="1"/>
          <p:nvPr/>
        </p:nvSpPr>
        <p:spPr>
          <a:xfrm>
            <a:off x="6395646" y="4063288"/>
            <a:ext cx="9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76E3C9E-0F85-3C4D-9DFC-8C2DABC58176}"/>
              </a:ext>
            </a:extLst>
          </p:cNvPr>
          <p:cNvSpPr/>
          <p:nvPr/>
        </p:nvSpPr>
        <p:spPr>
          <a:xfrm rot="19511140">
            <a:off x="377820" y="4737368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30848F8-82CA-DE4B-8591-9BC3D9AC92B8}"/>
              </a:ext>
            </a:extLst>
          </p:cNvPr>
          <p:cNvSpPr/>
          <p:nvPr/>
        </p:nvSpPr>
        <p:spPr>
          <a:xfrm rot="2123320">
            <a:off x="362970" y="5020864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802052-6B70-EF4F-B954-7D776151D1D5}"/>
              </a:ext>
            </a:extLst>
          </p:cNvPr>
          <p:cNvSpPr/>
          <p:nvPr/>
        </p:nvSpPr>
        <p:spPr>
          <a:xfrm rot="16200000">
            <a:off x="5466961" y="5039734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1E893-7D49-CF4B-820F-B746DFE8BCDB}"/>
              </a:ext>
            </a:extLst>
          </p:cNvPr>
          <p:cNvSpPr txBox="1"/>
          <p:nvPr/>
        </p:nvSpPr>
        <p:spPr>
          <a:xfrm>
            <a:off x="5678908" y="5121484"/>
            <a:ext cx="228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*Breaks compatibility with standard Python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489EF0BA-B66A-3242-829B-8880457D3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849" y="4432619"/>
            <a:ext cx="3161053" cy="5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3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Software Architecture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22188E-4EB3-F845-8206-344A9F2E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189" y="3687863"/>
            <a:ext cx="5652762" cy="2761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CBC0A-A196-2449-AD68-9B2F88B32D6A}"/>
              </a:ext>
            </a:extLst>
          </p:cNvPr>
          <p:cNvSpPr txBox="1"/>
          <p:nvPr/>
        </p:nvSpPr>
        <p:spPr>
          <a:xfrm>
            <a:off x="1171764" y="1265627"/>
            <a:ext cx="25585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Jython (Java) Process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Modified to call preprocessor before executing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 runtime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User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2107D-8FA7-4D45-B1C4-A26ED5A618B5}"/>
              </a:ext>
            </a:extLst>
          </p:cNvPr>
          <p:cNvSpPr txBox="1"/>
          <p:nvPr/>
        </p:nvSpPr>
        <p:spPr>
          <a:xfrm>
            <a:off x="4479146" y="1265626"/>
            <a:ext cx="410168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Preprocessor (Python 3) Process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PT Sans"/>
                <a:cs typeface="PT Sans"/>
              </a:rPr>
              <a:t>ANTLRv4 Parser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Visitor pattern</a:t>
            </a:r>
          </a:p>
          <a:p>
            <a:pPr>
              <a:spcAft>
                <a:spcPts val="1200"/>
              </a:spcAft>
            </a:pPr>
            <a:r>
              <a:rPr lang="en-US" dirty="0"/>
              <a:t>	OpenMP Code          Threaded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Transformed code/error printed to </a:t>
            </a:r>
            <a:r>
              <a:rPr lang="en-US" dirty="0" err="1"/>
              <a:t>stdout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9417534-A82F-AF4A-A584-27ED22308059}"/>
              </a:ext>
            </a:extLst>
          </p:cNvPr>
          <p:cNvSpPr/>
          <p:nvPr/>
        </p:nvSpPr>
        <p:spPr>
          <a:xfrm>
            <a:off x="6483560" y="2416195"/>
            <a:ext cx="302782" cy="1937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6A16A2-817E-134F-B4C7-1E60E853E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1" y="3404444"/>
            <a:ext cx="6824677" cy="2701533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8271FC1-05E2-0849-BED6-111F3CAC2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" y="1268275"/>
            <a:ext cx="5250374" cy="1372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Directive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83" y="808592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791FD-C201-44E7-9390-6AA9AD33C3DA}"/>
              </a:ext>
            </a:extLst>
          </p:cNvPr>
          <p:cNvSpPr txBox="1"/>
          <p:nvPr/>
        </p:nvSpPr>
        <p:spPr>
          <a:xfrm>
            <a:off x="660082" y="2935995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47913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78E8C7-FCC9-644F-8E64-C9F6B923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" y="3339301"/>
            <a:ext cx="6951844" cy="3338377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FE06DD-E76E-8D49-89DF-B68A6FF1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" y="1270257"/>
            <a:ext cx="4911097" cy="15031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For Directive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83" y="808592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791FD-C201-44E7-9390-6AA9AD33C3DA}"/>
              </a:ext>
            </a:extLst>
          </p:cNvPr>
          <p:cNvSpPr txBox="1"/>
          <p:nvPr/>
        </p:nvSpPr>
        <p:spPr>
          <a:xfrm>
            <a:off x="660082" y="2935995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C++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DE1297-FB98-C44F-A319-A9DDB74D99FB}"/>
              </a:ext>
            </a:extLst>
          </p:cNvPr>
          <p:cNvCxnSpPr>
            <a:cxnSpLocks/>
          </p:cNvCxnSpPr>
          <p:nvPr/>
        </p:nvCxnSpPr>
        <p:spPr>
          <a:xfrm flipH="1">
            <a:off x="3601156" y="4553833"/>
            <a:ext cx="1582464" cy="62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D8ED4-CF7F-2047-BC2F-A1DF130E177D}"/>
              </a:ext>
            </a:extLst>
          </p:cNvPr>
          <p:cNvCxnSpPr>
            <a:cxnSpLocks/>
          </p:cNvCxnSpPr>
          <p:nvPr/>
        </p:nvCxnSpPr>
        <p:spPr>
          <a:xfrm flipH="1">
            <a:off x="4702196" y="4553833"/>
            <a:ext cx="481423" cy="55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ABB4E2-53BB-1148-B9C5-5F593E6FEE46}"/>
              </a:ext>
            </a:extLst>
          </p:cNvPr>
          <p:cNvCxnSpPr>
            <a:cxnSpLocks/>
          </p:cNvCxnSpPr>
          <p:nvPr/>
        </p:nvCxnSpPr>
        <p:spPr>
          <a:xfrm>
            <a:off x="5183619" y="4553833"/>
            <a:ext cx="240692" cy="62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8EB0D-5C1B-904F-AEEF-54CB79CF14C0}"/>
              </a:ext>
            </a:extLst>
          </p:cNvPr>
          <p:cNvCxnSpPr>
            <a:cxnSpLocks/>
          </p:cNvCxnSpPr>
          <p:nvPr/>
        </p:nvCxnSpPr>
        <p:spPr>
          <a:xfrm flipH="1">
            <a:off x="3887714" y="1574464"/>
            <a:ext cx="1955969" cy="690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D40156-BD6F-0344-956C-84BE7D151A80}"/>
              </a:ext>
            </a:extLst>
          </p:cNvPr>
          <p:cNvCxnSpPr>
            <a:cxnSpLocks/>
          </p:cNvCxnSpPr>
          <p:nvPr/>
        </p:nvCxnSpPr>
        <p:spPr>
          <a:xfrm flipH="1">
            <a:off x="4523555" y="1574464"/>
            <a:ext cx="1320128" cy="614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398E99-BE27-0A4D-8C63-1FB80D7546DF}"/>
              </a:ext>
            </a:extLst>
          </p:cNvPr>
          <p:cNvCxnSpPr>
            <a:cxnSpLocks/>
          </p:cNvCxnSpPr>
          <p:nvPr/>
        </p:nvCxnSpPr>
        <p:spPr>
          <a:xfrm flipH="1">
            <a:off x="5032228" y="1574464"/>
            <a:ext cx="811455" cy="629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EC5B0F2-7C44-7045-94F6-6B6E5719158A}"/>
              </a:ext>
            </a:extLst>
          </p:cNvPr>
          <p:cNvSpPr/>
          <p:nvPr/>
        </p:nvSpPr>
        <p:spPr>
          <a:xfrm>
            <a:off x="3645489" y="2204199"/>
            <a:ext cx="223497" cy="23016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7C7C9B-AC47-6049-97AE-E4DDC75DD163}"/>
              </a:ext>
            </a:extLst>
          </p:cNvPr>
          <p:cNvSpPr/>
          <p:nvPr/>
        </p:nvSpPr>
        <p:spPr>
          <a:xfrm>
            <a:off x="4080933" y="2189110"/>
            <a:ext cx="545568" cy="26034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01CC11-5F95-D94F-8C4D-279EB1CFA876}"/>
              </a:ext>
            </a:extLst>
          </p:cNvPr>
          <p:cNvSpPr/>
          <p:nvPr/>
        </p:nvSpPr>
        <p:spPr>
          <a:xfrm>
            <a:off x="4838447" y="2189110"/>
            <a:ext cx="242225" cy="24525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9806D1-38F7-6D40-9786-1DEF9F28106D}"/>
              </a:ext>
            </a:extLst>
          </p:cNvPr>
          <p:cNvSpPr/>
          <p:nvPr/>
        </p:nvSpPr>
        <p:spPr>
          <a:xfrm>
            <a:off x="5232401" y="5175957"/>
            <a:ext cx="795866" cy="29915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69C18F-E2BA-8A45-BFDE-5BF226ABA910}"/>
              </a:ext>
            </a:extLst>
          </p:cNvPr>
          <p:cNvSpPr/>
          <p:nvPr/>
        </p:nvSpPr>
        <p:spPr>
          <a:xfrm>
            <a:off x="3797890" y="5117473"/>
            <a:ext cx="1282782" cy="45241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85E6A15-C7F7-EF4F-8D95-F14B5321D9D8}"/>
              </a:ext>
            </a:extLst>
          </p:cNvPr>
          <p:cNvSpPr/>
          <p:nvPr/>
        </p:nvSpPr>
        <p:spPr>
          <a:xfrm>
            <a:off x="2235270" y="5108222"/>
            <a:ext cx="1473129" cy="461665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Organization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5337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latin typeface="PT Sans"/>
              <a:cs typeface="PT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Contribution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Related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Software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Compare with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Code Translation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Software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Microbenchmarks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Conclusions and Future Work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191282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Source-to-source Translation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AFB5216-C464-CF4D-AF4A-35C783D3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731" y="1636357"/>
            <a:ext cx="4512538" cy="1056043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53C4E48-F6FD-B24C-9A3B-F6E7683D4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455" y="3618088"/>
            <a:ext cx="5374244" cy="2020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F6068E-A6A3-954B-BFF8-74E12598B29E}"/>
              </a:ext>
            </a:extLst>
          </p:cNvPr>
          <p:cNvSpPr txBox="1"/>
          <p:nvPr/>
        </p:nvSpPr>
        <p:spPr>
          <a:xfrm>
            <a:off x="3452984" y="1267025"/>
            <a:ext cx="223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OpenMP Input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7EEEA-BB74-694E-A1D1-71F7762151C8}"/>
              </a:ext>
            </a:extLst>
          </p:cNvPr>
          <p:cNvSpPr txBox="1"/>
          <p:nvPr/>
        </p:nvSpPr>
        <p:spPr>
          <a:xfrm>
            <a:off x="3162293" y="3248756"/>
            <a:ext cx="28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Preprocessor Output Code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181E666-C464-C34F-AB95-E56550AED5F2}"/>
              </a:ext>
            </a:extLst>
          </p:cNvPr>
          <p:cNvSpPr/>
          <p:nvPr/>
        </p:nvSpPr>
        <p:spPr>
          <a:xfrm>
            <a:off x="1545788" y="4188178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DFE02F5-2F6D-E047-B686-ACA082766EE3}"/>
              </a:ext>
            </a:extLst>
          </p:cNvPr>
          <p:cNvSpPr/>
          <p:nvPr/>
        </p:nvSpPr>
        <p:spPr>
          <a:xfrm>
            <a:off x="1545783" y="4363155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324A2EA-8C64-CA4D-B183-B99D50022C3D}"/>
              </a:ext>
            </a:extLst>
          </p:cNvPr>
          <p:cNvSpPr/>
          <p:nvPr/>
        </p:nvSpPr>
        <p:spPr>
          <a:xfrm>
            <a:off x="1545786" y="4541011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84B2514-F53E-DC4E-ACCE-CBBAE02E3C12}"/>
              </a:ext>
            </a:extLst>
          </p:cNvPr>
          <p:cNvSpPr/>
          <p:nvPr/>
        </p:nvSpPr>
        <p:spPr>
          <a:xfrm>
            <a:off x="1545784" y="471570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62C031F-1B6D-5E42-8C2F-62C68E897542}"/>
              </a:ext>
            </a:extLst>
          </p:cNvPr>
          <p:cNvSpPr/>
          <p:nvPr/>
        </p:nvSpPr>
        <p:spPr>
          <a:xfrm>
            <a:off x="1545787" y="5289520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8BC70A7-5B40-AC4A-B132-E764410B54B3}"/>
              </a:ext>
            </a:extLst>
          </p:cNvPr>
          <p:cNvSpPr/>
          <p:nvPr/>
        </p:nvSpPr>
        <p:spPr>
          <a:xfrm>
            <a:off x="1545783" y="546421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Source-to-source Translation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6068E-A6A3-954B-BFF8-74E12598B29E}"/>
              </a:ext>
            </a:extLst>
          </p:cNvPr>
          <p:cNvSpPr txBox="1"/>
          <p:nvPr/>
        </p:nvSpPr>
        <p:spPr>
          <a:xfrm>
            <a:off x="3452978" y="911425"/>
            <a:ext cx="223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OpenMP Input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7EEEA-BB74-694E-A1D1-71F7762151C8}"/>
              </a:ext>
            </a:extLst>
          </p:cNvPr>
          <p:cNvSpPr txBox="1"/>
          <p:nvPr/>
        </p:nvSpPr>
        <p:spPr>
          <a:xfrm>
            <a:off x="3158204" y="2422371"/>
            <a:ext cx="28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Preprocessor Output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574BD65-211F-C44C-9CFA-962B9F54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741" y="1280757"/>
            <a:ext cx="3606494" cy="102414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FECF55B-FBF5-5C4F-A02F-A3C615B540E4}"/>
              </a:ext>
            </a:extLst>
          </p:cNvPr>
          <p:cNvSpPr/>
          <p:nvPr/>
        </p:nvSpPr>
        <p:spPr>
          <a:xfrm>
            <a:off x="1689635" y="3476719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FE5ED01-9672-7A4C-9FC9-7A80A891D2D6}"/>
              </a:ext>
            </a:extLst>
          </p:cNvPr>
          <p:cNvSpPr/>
          <p:nvPr/>
        </p:nvSpPr>
        <p:spPr>
          <a:xfrm>
            <a:off x="1689633" y="446742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832F456-C79E-C24F-8745-15F8E71E44FB}"/>
              </a:ext>
            </a:extLst>
          </p:cNvPr>
          <p:cNvSpPr/>
          <p:nvPr/>
        </p:nvSpPr>
        <p:spPr>
          <a:xfrm>
            <a:off x="1689634" y="488797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8EF196-101B-E547-8112-698C1B434C20}"/>
              </a:ext>
            </a:extLst>
          </p:cNvPr>
          <p:cNvSpPr/>
          <p:nvPr/>
        </p:nvSpPr>
        <p:spPr>
          <a:xfrm>
            <a:off x="1689638" y="502620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2C4205D-78FD-904F-B97A-A11A19B9BCFD}"/>
              </a:ext>
            </a:extLst>
          </p:cNvPr>
          <p:cNvSpPr/>
          <p:nvPr/>
        </p:nvSpPr>
        <p:spPr>
          <a:xfrm>
            <a:off x="1689638" y="517211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AAF73D1-DB2B-3A49-BDD9-762705242BE9}"/>
              </a:ext>
            </a:extLst>
          </p:cNvPr>
          <p:cNvSpPr/>
          <p:nvPr/>
        </p:nvSpPr>
        <p:spPr>
          <a:xfrm>
            <a:off x="1685932" y="5880331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8A2E22-64CC-F94F-8218-0275573E0010}"/>
              </a:ext>
            </a:extLst>
          </p:cNvPr>
          <p:cNvSpPr/>
          <p:nvPr/>
        </p:nvSpPr>
        <p:spPr>
          <a:xfrm>
            <a:off x="1689637" y="545458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9CE9638-B003-C640-BB47-6D0A50158033}"/>
              </a:ext>
            </a:extLst>
          </p:cNvPr>
          <p:cNvSpPr/>
          <p:nvPr/>
        </p:nvSpPr>
        <p:spPr>
          <a:xfrm>
            <a:off x="1689636" y="574409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311C823-CAFE-CF4F-9363-DE33952C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536" y="2791703"/>
            <a:ext cx="5062737" cy="365781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A7CE099-02BB-564B-A271-E494AD4103DA}"/>
              </a:ext>
            </a:extLst>
          </p:cNvPr>
          <p:cNvSpPr/>
          <p:nvPr/>
        </p:nvSpPr>
        <p:spPr>
          <a:xfrm>
            <a:off x="1693611" y="3766229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Runtime API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3ECD804-09A7-124A-818D-2E7EC580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29" y="2178755"/>
            <a:ext cx="6634542" cy="1606839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BD12F5DC-7C92-D440-B3A2-FB5E53E31524}"/>
              </a:ext>
            </a:extLst>
          </p:cNvPr>
          <p:cNvSpPr/>
          <p:nvPr/>
        </p:nvSpPr>
        <p:spPr>
          <a:xfrm>
            <a:off x="916062" y="259383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83C0BBA-EED5-EC4D-836F-6302DD58C4CE}"/>
              </a:ext>
            </a:extLst>
          </p:cNvPr>
          <p:cNvSpPr/>
          <p:nvPr/>
        </p:nvSpPr>
        <p:spPr>
          <a:xfrm>
            <a:off x="916062" y="300891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514269E-5F85-2747-B5AC-0C4F5A811882}"/>
              </a:ext>
            </a:extLst>
          </p:cNvPr>
          <p:cNvSpPr/>
          <p:nvPr/>
        </p:nvSpPr>
        <p:spPr>
          <a:xfrm>
            <a:off x="916062" y="339186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EB9B6BC-BD5F-A140-A7AE-54BE2A71F181}"/>
              </a:ext>
            </a:extLst>
          </p:cNvPr>
          <p:cNvSpPr/>
          <p:nvPr/>
        </p:nvSpPr>
        <p:spPr>
          <a:xfrm>
            <a:off x="916061" y="361148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B136A-DD4C-A94C-9114-A1B01CEAAE9A}"/>
              </a:ext>
            </a:extLst>
          </p:cNvPr>
          <p:cNvSpPr txBox="1"/>
          <p:nvPr/>
        </p:nvSpPr>
        <p:spPr>
          <a:xfrm>
            <a:off x="2681097" y="2497976"/>
            <a:ext cx="378180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514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2942" y="1086209"/>
            <a:ext cx="5738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T Sans"/>
                <a:cs typeface="PT Sans"/>
              </a:rPr>
              <a:t>Microbenchmarks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4550" y="1948602"/>
            <a:ext cx="4274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Windows 10 machine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6 cores/12 hardware threads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Average of 20 runs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EA634F-16EB-1648-97BB-4D0883FEAC9E}"/>
              </a:ext>
            </a:extLst>
          </p:cNvPr>
          <p:cNvSpPr txBox="1"/>
          <p:nvPr/>
        </p:nvSpPr>
        <p:spPr>
          <a:xfrm>
            <a:off x="3207881" y="3963887"/>
            <a:ext cx="272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Results obtained using same OpenMP block for all runs, including 1 thread</a:t>
            </a:r>
          </a:p>
        </p:txBody>
      </p:sp>
    </p:spTree>
    <p:extLst>
      <p:ext uri="{BB962C8B-B14F-4D97-AF65-F5344CB8AC3E}">
        <p14:creationId xmlns:p14="http://schemas.microsoft.com/office/powerpoint/2010/main" val="3041031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31" y="41259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1117" y="1057987"/>
            <a:ext cx="5738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T Sans"/>
                <a:cs typeface="PT Sans"/>
              </a:rPr>
              <a:t>Microbenchmarks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192" y="1892159"/>
            <a:ext cx="42748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latin typeface="PT Sans"/>
                <a:cs typeface="PT Sans"/>
              </a:rPr>
              <a:t>N x N Matrix Multiplication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Matrices stored in </a:t>
            </a:r>
            <a:r>
              <a:rPr lang="en-US" sz="2400" dirty="0" err="1">
                <a:latin typeface="PT Sans"/>
                <a:cs typeface="PT Sans"/>
              </a:rPr>
              <a:t>jarray</a:t>
            </a: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Random Integers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Row wise partitioning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1, 2, 4, 8, and 12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5F797-CB24-2E41-B229-941966E55DC6}"/>
              </a:ext>
            </a:extLst>
          </p:cNvPr>
          <p:cNvSpPr txBox="1"/>
          <p:nvPr/>
        </p:nvSpPr>
        <p:spPr>
          <a:xfrm>
            <a:off x="4572000" y="1892159"/>
            <a:ext cx="453248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latin typeface="PT Sans"/>
                <a:cs typeface="PT Sans"/>
              </a:rPr>
              <a:t>Parallel Sum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Integers stored in </a:t>
            </a:r>
            <a:r>
              <a:rPr lang="en-US" sz="2400" dirty="0" err="1">
                <a:latin typeface="PT Sans"/>
                <a:cs typeface="PT Sans"/>
              </a:rPr>
              <a:t>jarray</a:t>
            </a: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Divided evenly among threads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1, 2, 4, 8, and 12 threads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4C0751-679C-B54F-97D6-84CCFE84D45D}"/>
              </a:ext>
            </a:extLst>
          </p:cNvPr>
          <p:cNvGrpSpPr/>
          <p:nvPr/>
        </p:nvGrpSpPr>
        <p:grpSpPr>
          <a:xfrm>
            <a:off x="428072" y="4860131"/>
            <a:ext cx="3562236" cy="1392520"/>
            <a:chOff x="3772012" y="4854814"/>
            <a:chExt cx="3562236" cy="1392520"/>
          </a:xfrm>
        </p:grpSpPr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8B78CA8B-DBAD-FD41-B861-05DB3C5C1D7E}"/>
                </a:ext>
              </a:extLst>
            </p:cNvPr>
            <p:cNvSpPr/>
            <p:nvPr/>
          </p:nvSpPr>
          <p:spPr>
            <a:xfrm>
              <a:off x="4289778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3015A59F-9615-0A45-999A-7A050FC3BBF0}"/>
                </a:ext>
              </a:extLst>
            </p:cNvPr>
            <p:cNvSpPr/>
            <p:nvPr/>
          </p:nvSpPr>
          <p:spPr>
            <a:xfrm rot="10800000">
              <a:off x="4808505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1AAE0F-2C53-1041-8A98-9D2BBDEE331B}"/>
                </a:ext>
              </a:extLst>
            </p:cNvPr>
            <p:cNvSpPr txBox="1"/>
            <p:nvPr/>
          </p:nvSpPr>
          <p:spPr>
            <a:xfrm>
              <a:off x="4644254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BFFD0E-4654-544D-A275-92780B501BE2}"/>
                </a:ext>
              </a:extLst>
            </p:cNvPr>
            <p:cNvSpPr txBox="1"/>
            <p:nvPr/>
          </p:nvSpPr>
          <p:spPr>
            <a:xfrm>
              <a:off x="4403791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62C6BB-72F4-6546-A6E4-C5BFD94C417E}"/>
                </a:ext>
              </a:extLst>
            </p:cNvPr>
            <p:cNvSpPr txBox="1"/>
            <p:nvPr/>
          </p:nvSpPr>
          <p:spPr>
            <a:xfrm>
              <a:off x="4403791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7D53BF-8880-B44F-A1B5-A7EA08BF8BA8}"/>
                </a:ext>
              </a:extLst>
            </p:cNvPr>
            <p:cNvSpPr txBox="1"/>
            <p:nvPr/>
          </p:nvSpPr>
          <p:spPr>
            <a:xfrm>
              <a:off x="4639735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5DE25F6F-48EA-0740-B47E-2FDC1B803340}"/>
                </a:ext>
              </a:extLst>
            </p:cNvPr>
            <p:cNvSpPr/>
            <p:nvPr/>
          </p:nvSpPr>
          <p:spPr>
            <a:xfrm>
              <a:off x="5199658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879021B4-8596-B044-9A87-2A7AE2FF0850}"/>
                </a:ext>
              </a:extLst>
            </p:cNvPr>
            <p:cNvSpPr/>
            <p:nvPr/>
          </p:nvSpPr>
          <p:spPr>
            <a:xfrm rot="10800000">
              <a:off x="5718385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BB5902-3D8D-2D48-A28B-928F3CC1229A}"/>
                </a:ext>
              </a:extLst>
            </p:cNvPr>
            <p:cNvSpPr txBox="1"/>
            <p:nvPr/>
          </p:nvSpPr>
          <p:spPr>
            <a:xfrm>
              <a:off x="5554134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56AA74-2658-8249-9C2D-BB6DAA18B1AB}"/>
                </a:ext>
              </a:extLst>
            </p:cNvPr>
            <p:cNvSpPr txBox="1"/>
            <p:nvPr/>
          </p:nvSpPr>
          <p:spPr>
            <a:xfrm>
              <a:off x="5313671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BB4D1-ADB7-DF45-BD91-A84544671112}"/>
                </a:ext>
              </a:extLst>
            </p:cNvPr>
            <p:cNvSpPr txBox="1"/>
            <p:nvPr/>
          </p:nvSpPr>
          <p:spPr>
            <a:xfrm>
              <a:off x="5313671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8B434A-DC06-9D4E-8B28-1FFCAE4A3C57}"/>
                </a:ext>
              </a:extLst>
            </p:cNvPr>
            <p:cNvSpPr txBox="1"/>
            <p:nvPr/>
          </p:nvSpPr>
          <p:spPr>
            <a:xfrm>
              <a:off x="5549615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23144-63E5-B24A-BFD0-FB80C352864D}"/>
                </a:ext>
              </a:extLst>
            </p:cNvPr>
            <p:cNvSpPr txBox="1"/>
            <p:nvPr/>
          </p:nvSpPr>
          <p:spPr>
            <a:xfrm>
              <a:off x="4920571" y="5292256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B34CB3-C62D-2D4D-907C-D7980DC1FC67}"/>
                </a:ext>
              </a:extLst>
            </p:cNvPr>
            <p:cNvSpPr txBox="1"/>
            <p:nvPr/>
          </p:nvSpPr>
          <p:spPr>
            <a:xfrm>
              <a:off x="5927992" y="5352955"/>
              <a:ext cx="11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B93AA1-1838-8848-98F7-E157D515F77C}"/>
                </a:ext>
              </a:extLst>
            </p:cNvPr>
            <p:cNvGrpSpPr/>
            <p:nvPr/>
          </p:nvGrpSpPr>
          <p:grpSpPr>
            <a:xfrm>
              <a:off x="5207048" y="4854814"/>
              <a:ext cx="275967" cy="459927"/>
              <a:chOff x="5207048" y="4854814"/>
              <a:chExt cx="275967" cy="4599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DFAF35-25D7-AC43-B1EF-56C007E3FCC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1100" i="1" baseline="-25000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100" i="1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DFAF35-25D7-AC43-B1EF-56C007E3FC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932CC6-4D9C-FC48-B74D-C0E635DAA168}"/>
                  </a:ext>
                </a:extLst>
              </p:cNvPr>
              <p:cNvSpPr txBox="1"/>
              <p:nvPr/>
            </p:nvSpPr>
            <p:spPr>
              <a:xfrm rot="18912671">
                <a:off x="5207048" y="5053131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6"/>
                    </a:solidFill>
                  </a:rPr>
                  <a:t>↙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1C7E4D-443E-7C40-B049-B7F6B0230029}"/>
                </a:ext>
              </a:extLst>
            </p:cNvPr>
            <p:cNvGrpSpPr/>
            <p:nvPr/>
          </p:nvGrpSpPr>
          <p:grpSpPr>
            <a:xfrm>
              <a:off x="5437487" y="4857953"/>
              <a:ext cx="275967" cy="459927"/>
              <a:chOff x="5207048" y="4854814"/>
              <a:chExt cx="275967" cy="4599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5C2658E-A1D5-9143-B8C0-78194E607B82}"/>
                      </a:ext>
                    </a:extLst>
                  </p:cNvPr>
                  <p:cNvSpPr txBox="1"/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1100" b="0" i="1" baseline="-25000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100" i="1" baseline="-250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5C2658E-A1D5-9143-B8C0-78194E607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604718-F635-564C-8D94-4FF371AA75B6}"/>
                  </a:ext>
                </a:extLst>
              </p:cNvPr>
              <p:cNvSpPr txBox="1"/>
              <p:nvPr/>
            </p:nvSpPr>
            <p:spPr>
              <a:xfrm rot="18912671">
                <a:off x="5207048" y="5053131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6"/>
                    </a:solidFill>
                  </a:rPr>
                  <a:t>↙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30B7A9-A000-FD4D-91E9-EBCBB23F2D9C}"/>
                </a:ext>
              </a:extLst>
            </p:cNvPr>
            <p:cNvGrpSpPr/>
            <p:nvPr/>
          </p:nvGrpSpPr>
          <p:grpSpPr>
            <a:xfrm>
              <a:off x="3772869" y="5236406"/>
              <a:ext cx="481360" cy="318683"/>
              <a:chOff x="3772869" y="5236406"/>
              <a:chExt cx="481360" cy="318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BDCE7C8-405B-E147-91DC-B33FD7852C62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1100" i="1" baseline="-25000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100" i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BDCE7C8-405B-E147-91DC-B33FD7852C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A03FFE-AB25-BB4E-8B78-5F807D82DCB4}"/>
                  </a:ext>
                </a:extLst>
              </p:cNvPr>
              <p:cNvSpPr txBox="1"/>
              <p:nvPr/>
            </p:nvSpPr>
            <p:spPr>
              <a:xfrm rot="13480725">
                <a:off x="3984386" y="5293479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↙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4BF781-204E-254D-81BF-D47050931647}"/>
                </a:ext>
              </a:extLst>
            </p:cNvPr>
            <p:cNvGrpSpPr/>
            <p:nvPr/>
          </p:nvGrpSpPr>
          <p:grpSpPr>
            <a:xfrm>
              <a:off x="3772012" y="5502246"/>
              <a:ext cx="481360" cy="318683"/>
              <a:chOff x="3772869" y="5236406"/>
              <a:chExt cx="481360" cy="318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13B4D14-D2AD-714D-A4A9-4425116D44C3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1100" b="0" i="1" baseline="-25000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100" i="1" baseline="-25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13B4D14-D2AD-714D-A4A9-4425116D44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6FF472-07EC-764C-A22B-F992745E0FE7}"/>
                  </a:ext>
                </a:extLst>
              </p:cNvPr>
              <p:cNvSpPr txBox="1"/>
              <p:nvPr/>
            </p:nvSpPr>
            <p:spPr>
              <a:xfrm rot="13480725">
                <a:off x="3984386" y="5293479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↙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0D7F3BE-D31A-2646-B184-552DFC059B67}"/>
                </a:ext>
              </a:extLst>
            </p:cNvPr>
            <p:cNvSpPr/>
            <p:nvPr/>
          </p:nvSpPr>
          <p:spPr>
            <a:xfrm>
              <a:off x="6211110" y="527321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B8DCD9-F3BB-AF4F-B5D2-9D6EDD916924}"/>
                    </a:ext>
                  </a:extLst>
                </p:cNvPr>
                <p:cNvSpPr txBox="1"/>
                <p:nvPr/>
              </p:nvSpPr>
              <p:spPr>
                <a:xfrm>
                  <a:off x="6491649" y="5248086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B8DCD9-F3BB-AF4F-B5D2-9D6EDD916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649" y="5248086"/>
                  <a:ext cx="260498" cy="286682"/>
                </a:xfrm>
                <a:prstGeom prst="rect">
                  <a:avLst/>
                </a:prstGeom>
                <a:blipFill>
                  <a:blip r:embed="rId8"/>
                  <a:stretch>
                    <a:fillRect t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5DF9C-9670-754A-A009-2AF35094A3B3}"/>
                    </a:ext>
                  </a:extLst>
                </p:cNvPr>
                <p:cNvSpPr txBox="1"/>
                <p:nvPr/>
              </p:nvSpPr>
              <p:spPr>
                <a:xfrm>
                  <a:off x="6235529" y="5260622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5DF9C-9670-754A-A009-2AF35094A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529" y="5260622"/>
                  <a:ext cx="260498" cy="261610"/>
                </a:xfrm>
                <a:prstGeom prst="rect">
                  <a:avLst/>
                </a:prstGeom>
                <a:blipFill>
                  <a:blip r:embed="rId9"/>
                  <a:stretch>
                    <a:fillRect t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BE82D1-2C69-F94E-ABA8-D8328A33C8A1}"/>
                </a:ext>
              </a:extLst>
            </p:cNvPr>
            <p:cNvSpPr txBox="1"/>
            <p:nvPr/>
          </p:nvSpPr>
          <p:spPr>
            <a:xfrm>
              <a:off x="6401351" y="5168289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287A2-55E3-CE43-BDF2-7276886B25C9}"/>
                    </a:ext>
                  </a:extLst>
                </p:cNvPr>
                <p:cNvSpPr txBox="1"/>
                <p:nvPr/>
              </p:nvSpPr>
              <p:spPr>
                <a:xfrm>
                  <a:off x="6497473" y="5507293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287A2-55E3-CE43-BDF2-7276886B2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7473" y="5507293"/>
                  <a:ext cx="260498" cy="286682"/>
                </a:xfrm>
                <a:prstGeom prst="rect">
                  <a:avLst/>
                </a:prstGeom>
                <a:blipFill>
                  <a:blip r:embed="rId10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8114E6-B1E7-0242-91A8-C76D9E4C2A38}"/>
                    </a:ext>
                  </a:extLst>
                </p:cNvPr>
                <p:cNvSpPr txBox="1"/>
                <p:nvPr/>
              </p:nvSpPr>
              <p:spPr>
                <a:xfrm>
                  <a:off x="6241353" y="5519829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8114E6-B1E7-0242-91A8-C76D9E4C2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1353" y="5519829"/>
                  <a:ext cx="260498" cy="261610"/>
                </a:xfrm>
                <a:prstGeom prst="rect">
                  <a:avLst/>
                </a:prstGeom>
                <a:blipFill>
                  <a:blip r:embed="rId11"/>
                  <a:stretch>
                    <a:fillRect t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63E9C8-B170-FC45-B3E9-002881C1E41C}"/>
                </a:ext>
              </a:extLst>
            </p:cNvPr>
            <p:cNvSpPr txBox="1"/>
            <p:nvPr/>
          </p:nvSpPr>
          <p:spPr>
            <a:xfrm>
              <a:off x="6407175" y="5427496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1F64EA-F0FE-5B42-81E8-333E07114C94}"/>
                    </a:ext>
                  </a:extLst>
                </p:cNvPr>
                <p:cNvSpPr txBox="1"/>
                <p:nvPr/>
              </p:nvSpPr>
              <p:spPr>
                <a:xfrm>
                  <a:off x="7023767" y="5268099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1F64EA-F0FE-5B42-81E8-333E07114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767" y="5268099"/>
                  <a:ext cx="260498" cy="286682"/>
                </a:xfrm>
                <a:prstGeom prst="rect">
                  <a:avLst/>
                </a:prstGeom>
                <a:blipFill>
                  <a:blip r:embed="rId12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DA48F8-54CF-E841-A5BC-B53DED7D0B96}"/>
                    </a:ext>
                  </a:extLst>
                </p:cNvPr>
                <p:cNvSpPr txBox="1"/>
                <p:nvPr/>
              </p:nvSpPr>
              <p:spPr>
                <a:xfrm>
                  <a:off x="6767647" y="5280635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DA48F8-54CF-E841-A5BC-B53DED7D0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647" y="5280635"/>
                  <a:ext cx="260498" cy="261610"/>
                </a:xfrm>
                <a:prstGeom prst="rect">
                  <a:avLst/>
                </a:prstGeom>
                <a:blipFill>
                  <a:blip r:embed="rId13"/>
                  <a:stretch>
                    <a:fillRect t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DCFAC7-3996-3740-A3A8-997A7D2EE821}"/>
                </a:ext>
              </a:extLst>
            </p:cNvPr>
            <p:cNvSpPr txBox="1"/>
            <p:nvPr/>
          </p:nvSpPr>
          <p:spPr>
            <a:xfrm>
              <a:off x="6933469" y="5188302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33FD42A-4D96-BE4D-8D5E-2E688E7A12A4}"/>
                    </a:ext>
                  </a:extLst>
                </p:cNvPr>
                <p:cNvSpPr txBox="1"/>
                <p:nvPr/>
              </p:nvSpPr>
              <p:spPr>
                <a:xfrm>
                  <a:off x="7029591" y="5527306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33FD42A-4D96-BE4D-8D5E-2E688E7A1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591" y="5527306"/>
                  <a:ext cx="260498" cy="286682"/>
                </a:xfrm>
                <a:prstGeom prst="rect">
                  <a:avLst/>
                </a:prstGeom>
                <a:blipFill>
                  <a:blip r:embed="rId14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A437292-37D1-6A42-A1D0-F8D94F02BC87}"/>
                    </a:ext>
                  </a:extLst>
                </p:cNvPr>
                <p:cNvSpPr txBox="1"/>
                <p:nvPr/>
              </p:nvSpPr>
              <p:spPr>
                <a:xfrm>
                  <a:off x="6773471" y="5539842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A437292-37D1-6A42-A1D0-F8D94F02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471" y="5539842"/>
                  <a:ext cx="260498" cy="261610"/>
                </a:xfrm>
                <a:prstGeom prst="rect">
                  <a:avLst/>
                </a:prstGeom>
                <a:blipFill>
                  <a:blip r:embed="rId15"/>
                  <a:stretch>
                    <a:fillRect t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702BF0-A661-9D49-A25B-372058296C08}"/>
                </a:ext>
              </a:extLst>
            </p:cNvPr>
            <p:cNvSpPr txBox="1"/>
            <p:nvPr/>
          </p:nvSpPr>
          <p:spPr>
            <a:xfrm>
              <a:off x="6939293" y="5447509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85191D48-796B-D647-BB5A-5C1C8A9E95E9}"/>
                </a:ext>
              </a:extLst>
            </p:cNvPr>
            <p:cNvSpPr/>
            <p:nvPr/>
          </p:nvSpPr>
          <p:spPr>
            <a:xfrm rot="10800000">
              <a:off x="7288529" y="5292314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92E8C2-1D59-4F4E-A35D-812576D88E1E}"/>
                </a:ext>
              </a:extLst>
            </p:cNvPr>
            <p:cNvSpPr txBox="1"/>
            <p:nvPr/>
          </p:nvSpPr>
          <p:spPr>
            <a:xfrm>
              <a:off x="4409133" y="587800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4DEFD0-BD12-9F47-AC92-EE00A53AD97B}"/>
                </a:ext>
              </a:extLst>
            </p:cNvPr>
            <p:cNvSpPr txBox="1"/>
            <p:nvPr/>
          </p:nvSpPr>
          <p:spPr>
            <a:xfrm>
              <a:off x="6589282" y="587599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4E4DE5-37A2-6241-B1B9-389D5A988716}"/>
                </a:ext>
              </a:extLst>
            </p:cNvPr>
            <p:cNvSpPr txBox="1"/>
            <p:nvPr/>
          </p:nvSpPr>
          <p:spPr>
            <a:xfrm>
              <a:off x="5290091" y="587800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E09BF9-235F-9742-A2E4-E7EA6C96A372}"/>
              </a:ext>
            </a:extLst>
          </p:cNvPr>
          <p:cNvGrpSpPr/>
          <p:nvPr/>
        </p:nvGrpSpPr>
        <p:grpSpPr>
          <a:xfrm>
            <a:off x="5071653" y="4929040"/>
            <a:ext cx="2327391" cy="886976"/>
            <a:chOff x="5142828" y="5173606"/>
            <a:chExt cx="2327391" cy="8869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C7A3E6-3D67-6946-B3CB-BF33AE2F093F}"/>
                    </a:ext>
                  </a:extLst>
                </p:cNvPr>
                <p:cNvSpPr txBox="1"/>
                <p:nvPr/>
              </p:nvSpPr>
              <p:spPr>
                <a:xfrm>
                  <a:off x="5142828" y="5173606"/>
                  <a:ext cx="560403" cy="870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C7A3E6-3D67-6946-B3CB-BF33AE2F0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828" y="5173606"/>
                  <a:ext cx="560403" cy="870751"/>
                </a:xfrm>
                <a:prstGeom prst="rect">
                  <a:avLst/>
                </a:prstGeom>
                <a:blipFill>
                  <a:blip r:embed="rId16"/>
                  <a:stretch>
                    <a:fillRect l="-135556" t="-98551" r="-71111" b="-1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2DA689D-7E72-6F47-8F74-B5D160D143D7}"/>
                    </a:ext>
                  </a:extLst>
                </p:cNvPr>
                <p:cNvSpPr txBox="1"/>
                <p:nvPr/>
              </p:nvSpPr>
              <p:spPr>
                <a:xfrm>
                  <a:off x="5730795" y="5189253"/>
                  <a:ext cx="560403" cy="871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2DA689D-7E72-6F47-8F74-B5D160D14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795" y="5189253"/>
                  <a:ext cx="560403" cy="871329"/>
                </a:xfrm>
                <a:prstGeom prst="rect">
                  <a:avLst/>
                </a:prstGeom>
                <a:blipFill>
                  <a:blip r:embed="rId17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F68610A-72AC-C94B-92A6-17F6078FFCC7}"/>
                    </a:ext>
                  </a:extLst>
                </p:cNvPr>
                <p:cNvSpPr txBox="1"/>
                <p:nvPr/>
              </p:nvSpPr>
              <p:spPr>
                <a:xfrm>
                  <a:off x="6323286" y="5189253"/>
                  <a:ext cx="560403" cy="871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F68610A-72AC-C94B-92A6-17F6078FF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286" y="5189253"/>
                  <a:ext cx="560403" cy="871329"/>
                </a:xfrm>
                <a:prstGeom prst="rect">
                  <a:avLst/>
                </a:prstGeom>
                <a:blipFill>
                  <a:blip r:embed="rId18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973004-6BB0-3A47-A3E7-AFE8A84E2E0D}"/>
                    </a:ext>
                  </a:extLst>
                </p:cNvPr>
                <p:cNvSpPr txBox="1"/>
                <p:nvPr/>
              </p:nvSpPr>
              <p:spPr>
                <a:xfrm>
                  <a:off x="6909816" y="5189253"/>
                  <a:ext cx="560403" cy="870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973004-6BB0-3A47-A3E7-AFE8A84E2E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816" y="5189253"/>
                  <a:ext cx="560403" cy="870175"/>
                </a:xfrm>
                <a:prstGeom prst="rect">
                  <a:avLst/>
                </a:prstGeom>
                <a:blipFill>
                  <a:blip r:embed="rId19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108070-A754-B64F-B76A-E268B58F44B3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5351855" y="5799791"/>
            <a:ext cx="899821" cy="79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9E69393-E01B-4848-8BA4-448201730FBB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5939822" y="5816016"/>
            <a:ext cx="301351" cy="776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F6F8A7-FF18-F244-AAA8-8309A6E57774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6251676" y="5816016"/>
            <a:ext cx="280637" cy="776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D95C42E-4D2C-5A45-A304-85540FFD4140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6241173" y="5814862"/>
            <a:ext cx="877670" cy="777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EC86943-69E3-164F-B889-1AFAC13C1EA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351855" y="4542692"/>
            <a:ext cx="896545" cy="386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6FDF73D-138A-9F4F-B319-B54F1F11B8B8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39822" y="4540121"/>
            <a:ext cx="308578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C98E7F-D935-E242-8F5A-8066F1E17BBB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241173" y="4540121"/>
            <a:ext cx="291140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9D5B9B-B122-E249-A5E4-592FDBFC70B6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6241173" y="4540121"/>
            <a:ext cx="877670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8D6D8C4-39C5-284E-B7F8-2BA59C98F7A2}"/>
              </a:ext>
            </a:extLst>
          </p:cNvPr>
          <p:cNvCxnSpPr>
            <a:cxnSpLocks/>
          </p:cNvCxnSpPr>
          <p:nvPr/>
        </p:nvCxnSpPr>
        <p:spPr>
          <a:xfrm flipV="1">
            <a:off x="6248400" y="4385149"/>
            <a:ext cx="0" cy="154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4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4758" y="408482"/>
            <a:ext cx="343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Matrix Multiplication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3634534-4BBD-6C43-8FA5-AA78EEA6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9" y="817561"/>
            <a:ext cx="3448756" cy="195614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DC638BC-7D1F-C14F-B803-0757383B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60" y="2772848"/>
            <a:ext cx="3448754" cy="195614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9D3E378-FA8F-3348-B3BF-5F7B07FF4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756" y="817561"/>
            <a:ext cx="3448754" cy="196015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B306896-7BE1-E14D-9720-33032F0E4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755" y="2772847"/>
            <a:ext cx="3448755" cy="195614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B5570F5C-D9DF-B242-8648-765724D24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755" y="4733962"/>
            <a:ext cx="3448756" cy="19601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C5C583-7B4B-E14A-AEC1-FD210D42AE53}"/>
              </a:ext>
            </a:extLst>
          </p:cNvPr>
          <p:cNvSpPr txBox="1"/>
          <p:nvPr/>
        </p:nvSpPr>
        <p:spPr>
          <a:xfrm>
            <a:off x="5226755" y="402600"/>
            <a:ext cx="343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Sum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C58C37D9-AAA5-8041-BF9A-47EABB33A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55" y="4728996"/>
            <a:ext cx="3427590" cy="19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3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Conclusions &amp; Future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867" y="1211910"/>
            <a:ext cx="41554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Core directives, clauses, functions implemented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Fit OpenMP style/syntax to Python conventions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Tested performance with two microbenchmarks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Results adequate for teaching parallel concepts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7633E-C7DF-D647-B13C-F8887456E745}"/>
              </a:ext>
            </a:extLst>
          </p:cNvPr>
          <p:cNvSpPr txBox="1"/>
          <p:nvPr/>
        </p:nvSpPr>
        <p:spPr>
          <a:xfrm>
            <a:off x="4778735" y="1215222"/>
            <a:ext cx="41554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Extensive user testing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Test with IDEs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Investigate performance, more benchmarks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Add more functionality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Iterative improvement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183701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1990" y="1764569"/>
            <a:ext cx="256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600" dirty="0">
                <a:latin typeface="PT Sans"/>
                <a:cs typeface="PT San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96259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spcAft>
                <a:spcPts val="1200"/>
              </a:spcAft>
            </a:pPr>
            <a:r>
              <a:rPr lang="en-US" sz="1200" dirty="0"/>
              <a:t>[1] D. J. Ernst and D. E. Stevenson, “Concurrent cs: preparing students for a multicore world,” in Proceedings of the 13th annual conference on Innovation and technology in computer science education, pp. 230–234, 2008.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[2] Y. Ko, B. </a:t>
            </a:r>
            <a:r>
              <a:rPr lang="en-US" sz="1200" dirty="0" err="1"/>
              <a:t>Burgstaller</a:t>
            </a:r>
            <a:r>
              <a:rPr lang="en-US" sz="1200" dirty="0"/>
              <a:t>, and B. Scholz, “Parallel from the beginning: The case for multicore programming in </a:t>
            </a:r>
            <a:r>
              <a:rPr lang="en-US" sz="1200" dirty="0" err="1"/>
              <a:t>thecomputer</a:t>
            </a:r>
            <a:r>
              <a:rPr lang="en-US" sz="1200" dirty="0"/>
              <a:t> science undergraduate curriculum,” in Proceeding of the 44th ACM technical symposium on Computer science education, pp. 415–420, 2013. [3] J. C. Adams, “Injecting parallel computing into cs2,” in Proceedings of the 45th ACM technical symposium on Computer science education, pp. 277–282, 2014.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[4] B. </a:t>
            </a:r>
            <a:r>
              <a:rPr lang="en-US" sz="1200" dirty="0" err="1"/>
              <a:t>Neelima</a:t>
            </a:r>
            <a:r>
              <a:rPr lang="en-US" sz="1200" dirty="0"/>
              <a:t> and J. Li, “Introducing high performance computing concepts into engineering undergraduate curriculum: a success story,” in Proceedings of the Workshop on Education for High-Performance Computing, pp. 1–8, 2015.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[5] J. R. Graham, “Integrating parallel programming techniques into traditional computer science curricula,” ACM SIGCSE Bulletin, vol. 39, no. 4, pp. 75–78, 2007.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[6] R. Brown and E. Shoop, “</a:t>
            </a:r>
            <a:r>
              <a:rPr lang="en-US" sz="1200" dirty="0" err="1"/>
              <a:t>Csinparallel</a:t>
            </a:r>
            <a:r>
              <a:rPr lang="en-US" sz="1200" dirty="0"/>
              <a:t> and synergy for rapid incremental addition of </a:t>
            </a:r>
            <a:r>
              <a:rPr lang="en-US" sz="1200" dirty="0" err="1"/>
              <a:t>pdc</a:t>
            </a:r>
            <a:r>
              <a:rPr lang="en-US" sz="1200" dirty="0"/>
              <a:t> into cs curricula,” in 2012 IEEE 26th International Parallel and Distributed Processing Symposium Workshops &amp; PhD Forum, pp. 1329–1334, IEEE, 2012.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[7] R. Brown and E. Shoop, “Modules in community: injecting more parallelism into computer science curricula,” in Proceedings of the 42nd ACM technical symposium on Computer science education, pp. 447–452, 2011.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[8] J. Adams, R. Brown, and E. Shoop, “Patterns and exemplars: Compelling strategies for teaching parallel and distributed computing to cs undergraduates,” in 2013 IEEE International Symposium on Parallel &amp; Distributed Processing, Workshops and </a:t>
            </a:r>
            <a:r>
              <a:rPr lang="en-US" sz="1200" dirty="0" err="1"/>
              <a:t>Phd</a:t>
            </a:r>
            <a:r>
              <a:rPr lang="en-US" sz="1200" dirty="0"/>
              <a:t> Forum, pp. 1244– 1251, IEEE, 2013.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[9] W. Ahmed, M. M. </a:t>
            </a:r>
            <a:r>
              <a:rPr lang="en-US" sz="1200" dirty="0" err="1"/>
              <a:t>Muthaher</a:t>
            </a:r>
            <a:r>
              <a:rPr lang="en-US" sz="1200" dirty="0"/>
              <a:t>, and J. M. Basheer, “Introducing high performance computing (</a:t>
            </a:r>
            <a:r>
              <a:rPr lang="en-US" sz="1200" dirty="0" err="1"/>
              <a:t>hpc</a:t>
            </a:r>
            <a:r>
              <a:rPr lang="en-US" sz="1200" dirty="0"/>
              <a:t>) concepts in institutions with an absence of </a:t>
            </a:r>
            <a:r>
              <a:rPr lang="en-US" sz="1200" dirty="0" err="1"/>
              <a:t>hpc</a:t>
            </a:r>
            <a:r>
              <a:rPr lang="en-US" sz="1200" dirty="0"/>
              <a:t> culture,” in 2013 Sixth International Conference on Contemporary Computing (IC3), pp. 274–277, IEEE, 2013. </a:t>
            </a:r>
          </a:p>
          <a:p>
            <a:pPr marL="457200" indent="-228600">
              <a:spcAft>
                <a:spcPts val="12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06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626" y="1046746"/>
            <a:ext cx="49784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Multi-core computing has become the standard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Essentially all hardware is parallel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A946963-F7E8-CD47-A180-5DC8E9226EC6}"/>
              </a:ext>
            </a:extLst>
          </p:cNvPr>
          <p:cNvGrpSpPr/>
          <p:nvPr/>
        </p:nvGrpSpPr>
        <p:grpSpPr>
          <a:xfrm>
            <a:off x="5970783" y="808592"/>
            <a:ext cx="2553591" cy="2235537"/>
            <a:chOff x="5598115" y="1046746"/>
            <a:chExt cx="2553591" cy="2235537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8FF0A7C1-765D-EB4E-967F-E41DB2E3A143}"/>
                </a:ext>
              </a:extLst>
            </p:cNvPr>
            <p:cNvSpPr/>
            <p:nvPr/>
          </p:nvSpPr>
          <p:spPr>
            <a:xfrm>
              <a:off x="5802626" y="1238391"/>
              <a:ext cx="2153653" cy="184684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B327C5-5055-454D-8032-6F24C9A75BB7}"/>
                </a:ext>
              </a:extLst>
            </p:cNvPr>
            <p:cNvSpPr/>
            <p:nvPr/>
          </p:nvSpPr>
          <p:spPr>
            <a:xfrm>
              <a:off x="6104419" y="1395809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432E52-E9E1-154E-89CE-15418998086C}"/>
                </a:ext>
              </a:extLst>
            </p:cNvPr>
            <p:cNvSpPr/>
            <p:nvPr/>
          </p:nvSpPr>
          <p:spPr>
            <a:xfrm>
              <a:off x="7032855" y="2240523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32066E-9BD8-D144-8725-4C5D12859D82}"/>
                </a:ext>
              </a:extLst>
            </p:cNvPr>
            <p:cNvSpPr/>
            <p:nvPr/>
          </p:nvSpPr>
          <p:spPr>
            <a:xfrm>
              <a:off x="7032855" y="1395809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D2540C-8401-DF4F-B7BF-FA7CB9C99E91}"/>
                </a:ext>
              </a:extLst>
            </p:cNvPr>
            <p:cNvSpPr txBox="1"/>
            <p:nvPr/>
          </p:nvSpPr>
          <p:spPr>
            <a:xfrm>
              <a:off x="6135149" y="1621130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A3991-9647-B247-AD7F-9389A825989D}"/>
                </a:ext>
              </a:extLst>
            </p:cNvPr>
            <p:cNvSpPr txBox="1"/>
            <p:nvPr/>
          </p:nvSpPr>
          <p:spPr>
            <a:xfrm>
              <a:off x="6135149" y="2465123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B317EB-C5F9-5D47-A6AA-8B344A24133B}"/>
                </a:ext>
              </a:extLst>
            </p:cNvPr>
            <p:cNvSpPr/>
            <p:nvPr/>
          </p:nvSpPr>
          <p:spPr>
            <a:xfrm>
              <a:off x="6104419" y="2240523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A3F644-4276-2645-8772-1C9648EF8D94}"/>
                </a:ext>
              </a:extLst>
            </p:cNvPr>
            <p:cNvSpPr txBox="1"/>
            <p:nvPr/>
          </p:nvSpPr>
          <p:spPr>
            <a:xfrm>
              <a:off x="7063585" y="2480725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36671-53D0-AE40-A1CE-465E70EED3EB}"/>
                </a:ext>
              </a:extLst>
            </p:cNvPr>
            <p:cNvSpPr txBox="1"/>
            <p:nvPr/>
          </p:nvSpPr>
          <p:spPr>
            <a:xfrm>
              <a:off x="7063585" y="1621130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98C26E9-56A7-654C-B311-735AB8AFED3A}"/>
                </a:ext>
              </a:extLst>
            </p:cNvPr>
            <p:cNvSpPr/>
            <p:nvPr/>
          </p:nvSpPr>
          <p:spPr>
            <a:xfrm>
              <a:off x="6856592" y="105066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53B0D9A-15BC-3C48-84EC-7E54FF1FE716}"/>
                </a:ext>
              </a:extLst>
            </p:cNvPr>
            <p:cNvSpPr/>
            <p:nvPr/>
          </p:nvSpPr>
          <p:spPr>
            <a:xfrm>
              <a:off x="6651555" y="105066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C9F44D7-0351-E04C-A4B1-F5591E700B9B}"/>
                </a:ext>
              </a:extLst>
            </p:cNvPr>
            <p:cNvSpPr/>
            <p:nvPr/>
          </p:nvSpPr>
          <p:spPr>
            <a:xfrm>
              <a:off x="7064587" y="105206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DF5289-1E85-6545-B92E-5A4F4E4231A9}"/>
                </a:ext>
              </a:extLst>
            </p:cNvPr>
            <p:cNvSpPr/>
            <p:nvPr/>
          </p:nvSpPr>
          <p:spPr>
            <a:xfrm>
              <a:off x="6441593" y="1051261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A222B4F7-8BCC-F340-B3D8-14753AC90278}"/>
                </a:ext>
              </a:extLst>
            </p:cNvPr>
            <p:cNvSpPr/>
            <p:nvPr/>
          </p:nvSpPr>
          <p:spPr>
            <a:xfrm>
              <a:off x="7271591" y="104674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638DCD3-830D-BB45-81AD-3D8C32B19B82}"/>
                </a:ext>
              </a:extLst>
            </p:cNvPr>
            <p:cNvSpPr/>
            <p:nvPr/>
          </p:nvSpPr>
          <p:spPr>
            <a:xfrm>
              <a:off x="6238523" y="104674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5E1C17E-5288-5745-A434-CE9687C69779}"/>
                </a:ext>
              </a:extLst>
            </p:cNvPr>
            <p:cNvSpPr/>
            <p:nvPr/>
          </p:nvSpPr>
          <p:spPr>
            <a:xfrm>
              <a:off x="7473531" y="104674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668B4003-5B64-F54C-AB83-3E9B7A53FE94}"/>
                </a:ext>
              </a:extLst>
            </p:cNvPr>
            <p:cNvSpPr/>
            <p:nvPr/>
          </p:nvSpPr>
          <p:spPr>
            <a:xfrm>
              <a:off x="6856592" y="309315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1F159E3-03A5-F642-9E96-08997DEB7F78}"/>
                </a:ext>
              </a:extLst>
            </p:cNvPr>
            <p:cNvSpPr/>
            <p:nvPr/>
          </p:nvSpPr>
          <p:spPr>
            <a:xfrm>
              <a:off x="6651555" y="30931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0EF47E84-E9DF-F443-AF63-979280B5EFBF}"/>
                </a:ext>
              </a:extLst>
            </p:cNvPr>
            <p:cNvSpPr/>
            <p:nvPr/>
          </p:nvSpPr>
          <p:spPr>
            <a:xfrm>
              <a:off x="7064587" y="3094558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CA177E9-E7F1-C64E-93CB-A6719C26F0F2}"/>
                </a:ext>
              </a:extLst>
            </p:cNvPr>
            <p:cNvSpPr/>
            <p:nvPr/>
          </p:nvSpPr>
          <p:spPr>
            <a:xfrm>
              <a:off x="6441593" y="3093750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9DA4082F-6462-464E-B4BF-204E674E9892}"/>
                </a:ext>
              </a:extLst>
            </p:cNvPr>
            <p:cNvSpPr/>
            <p:nvPr/>
          </p:nvSpPr>
          <p:spPr>
            <a:xfrm>
              <a:off x="7271591" y="308923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88044988-7D46-174D-96FE-ADB9014596B5}"/>
                </a:ext>
              </a:extLst>
            </p:cNvPr>
            <p:cNvSpPr/>
            <p:nvPr/>
          </p:nvSpPr>
          <p:spPr>
            <a:xfrm>
              <a:off x="6238523" y="308923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6E24A8A-770C-5D41-BAE4-82DDD1328AB9}"/>
                </a:ext>
              </a:extLst>
            </p:cNvPr>
            <p:cNvSpPr/>
            <p:nvPr/>
          </p:nvSpPr>
          <p:spPr>
            <a:xfrm>
              <a:off x="7473531" y="3089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7AE7B1B-5F5F-8145-8DDB-D352C369E3EB}"/>
                </a:ext>
              </a:extLst>
            </p:cNvPr>
            <p:cNvSpPr/>
            <p:nvPr/>
          </p:nvSpPr>
          <p:spPr>
            <a:xfrm rot="5400000">
              <a:off x="5669119" y="24503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BDA6F74-0AA9-1A4C-B563-A8E3A2AF72A7}"/>
                </a:ext>
              </a:extLst>
            </p:cNvPr>
            <p:cNvSpPr/>
            <p:nvPr/>
          </p:nvSpPr>
          <p:spPr>
            <a:xfrm rot="5400000">
              <a:off x="5669120" y="18559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ECC678E-5ABD-044F-B6FF-1AF914CE1458}"/>
                </a:ext>
              </a:extLst>
            </p:cNvPr>
            <p:cNvSpPr/>
            <p:nvPr/>
          </p:nvSpPr>
          <p:spPr>
            <a:xfrm rot="5400000">
              <a:off x="5669118" y="16658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DF05F4D-09AA-4943-89F0-DC6FF3015A28}"/>
                </a:ext>
              </a:extLst>
            </p:cNvPr>
            <p:cNvSpPr/>
            <p:nvPr/>
          </p:nvSpPr>
          <p:spPr>
            <a:xfrm rot="5400000">
              <a:off x="5669121" y="2252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097522B-D270-3040-9C60-8BA46F65E510}"/>
                </a:ext>
              </a:extLst>
            </p:cNvPr>
            <p:cNvSpPr/>
            <p:nvPr/>
          </p:nvSpPr>
          <p:spPr>
            <a:xfrm rot="5400000">
              <a:off x="5677511" y="145975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219A4186-D84C-E840-96C7-D9AD0CB54C34}"/>
                </a:ext>
              </a:extLst>
            </p:cNvPr>
            <p:cNvSpPr/>
            <p:nvPr/>
          </p:nvSpPr>
          <p:spPr>
            <a:xfrm rot="5400000">
              <a:off x="5669118" y="205411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37325CE-F736-414E-8D7E-925B04D2CE91}"/>
                </a:ext>
              </a:extLst>
            </p:cNvPr>
            <p:cNvSpPr/>
            <p:nvPr/>
          </p:nvSpPr>
          <p:spPr>
            <a:xfrm rot="5400000">
              <a:off x="5669119" y="2648473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F6C59E5-13E5-A240-9BA3-032A35B836E2}"/>
                </a:ext>
              </a:extLst>
            </p:cNvPr>
            <p:cNvSpPr/>
            <p:nvPr/>
          </p:nvSpPr>
          <p:spPr>
            <a:xfrm rot="5400000">
              <a:off x="8026592" y="24503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A3507B-CC26-8C4D-893F-4B1BD005BA68}"/>
                </a:ext>
              </a:extLst>
            </p:cNvPr>
            <p:cNvSpPr/>
            <p:nvPr/>
          </p:nvSpPr>
          <p:spPr>
            <a:xfrm rot="5400000">
              <a:off x="8026593" y="18559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5224974B-2864-334F-9243-BD76722322CD}"/>
                </a:ext>
              </a:extLst>
            </p:cNvPr>
            <p:cNvSpPr/>
            <p:nvPr/>
          </p:nvSpPr>
          <p:spPr>
            <a:xfrm rot="5400000">
              <a:off x="8026591" y="16658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0D654EB7-2E8E-D94F-98B6-A8173FBCCAF0}"/>
                </a:ext>
              </a:extLst>
            </p:cNvPr>
            <p:cNvSpPr/>
            <p:nvPr/>
          </p:nvSpPr>
          <p:spPr>
            <a:xfrm rot="5400000">
              <a:off x="8026594" y="2252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38DFB0B-D597-084B-A03A-62BA432C4F52}"/>
                </a:ext>
              </a:extLst>
            </p:cNvPr>
            <p:cNvSpPr/>
            <p:nvPr/>
          </p:nvSpPr>
          <p:spPr>
            <a:xfrm rot="5400000">
              <a:off x="8034984" y="145975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BB8E1F7-2FC7-5547-8BF8-4ED2289472B3}"/>
                </a:ext>
              </a:extLst>
            </p:cNvPr>
            <p:cNvSpPr/>
            <p:nvPr/>
          </p:nvSpPr>
          <p:spPr>
            <a:xfrm rot="5400000">
              <a:off x="8026591" y="205411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78DCA173-0D28-1146-9EB8-4149C571942C}"/>
                </a:ext>
              </a:extLst>
            </p:cNvPr>
            <p:cNvSpPr/>
            <p:nvPr/>
          </p:nvSpPr>
          <p:spPr>
            <a:xfrm rot="5400000">
              <a:off x="8026592" y="2648473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86BBC64-FBDD-8F4E-9807-3814FD0A8314}"/>
                </a:ext>
              </a:extLst>
            </p:cNvPr>
            <p:cNvSpPr txBox="1"/>
            <p:nvPr/>
          </p:nvSpPr>
          <p:spPr>
            <a:xfrm>
              <a:off x="6140970" y="2473039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3</a:t>
              </a:r>
            </a:p>
          </p:txBody>
        </p:sp>
      </p:grpSp>
      <p:pic>
        <p:nvPicPr>
          <p:cNvPr id="1058" name="Picture 1057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0C73194-86AA-434F-ADA0-57186B1A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9" y="4133747"/>
            <a:ext cx="2487502" cy="1866411"/>
          </a:xfrm>
          <a:prstGeom prst="rect">
            <a:avLst/>
          </a:prstGeom>
        </p:spPr>
      </p:pic>
      <p:pic>
        <p:nvPicPr>
          <p:cNvPr id="1060" name="Picture 1059" descr="A picture containing text, floor, indoor, computer&#10;&#10;Description automatically generated">
            <a:extLst>
              <a:ext uri="{FF2B5EF4-FFF2-40B4-BE49-F238E27FC236}">
                <a16:creationId xmlns:a16="http://schemas.microsoft.com/office/drawing/2014/main" id="{3FE5494A-DD60-3A4B-B335-DC95629AA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183" y="3813872"/>
            <a:ext cx="3158221" cy="2526577"/>
          </a:xfrm>
          <a:prstGeom prst="rect">
            <a:avLst/>
          </a:prstGeom>
        </p:spPr>
      </p:pic>
      <p:sp>
        <p:nvSpPr>
          <p:cNvPr id="1062" name="Oval 1061">
            <a:extLst>
              <a:ext uri="{FF2B5EF4-FFF2-40B4-BE49-F238E27FC236}">
                <a16:creationId xmlns:a16="http://schemas.microsoft.com/office/drawing/2014/main" id="{9D2ED15C-BA2E-4D41-904D-2CB385EB6861}"/>
              </a:ext>
            </a:extLst>
          </p:cNvPr>
          <p:cNvSpPr/>
          <p:nvPr/>
        </p:nvSpPr>
        <p:spPr>
          <a:xfrm>
            <a:off x="3080213" y="4983827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F5D90BF-B993-1443-B225-9996D22AFCE0}"/>
              </a:ext>
            </a:extLst>
          </p:cNvPr>
          <p:cNvSpPr/>
          <p:nvPr/>
        </p:nvSpPr>
        <p:spPr>
          <a:xfrm>
            <a:off x="3812833" y="4988721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842879FF-5D85-E54B-9C54-166EB199C970}"/>
              </a:ext>
            </a:extLst>
          </p:cNvPr>
          <p:cNvSpPr/>
          <p:nvPr/>
        </p:nvSpPr>
        <p:spPr>
          <a:xfrm>
            <a:off x="3447513" y="4983826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2D699482-A7FA-8647-B055-2BA5C4AAD785}"/>
              </a:ext>
            </a:extLst>
          </p:cNvPr>
          <p:cNvSpPr txBox="1"/>
          <p:nvPr/>
        </p:nvSpPr>
        <p:spPr>
          <a:xfrm>
            <a:off x="4572000" y="6359927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[f.2]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F40B2362-934F-C74D-844E-2DA5670028ED}"/>
              </a:ext>
            </a:extLst>
          </p:cNvPr>
          <p:cNvSpPr txBox="1"/>
          <p:nvPr/>
        </p:nvSpPr>
        <p:spPr>
          <a:xfrm>
            <a:off x="93323" y="6000158"/>
            <a:ext cx="405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[f.1]</a:t>
            </a:r>
          </a:p>
        </p:txBody>
      </p:sp>
    </p:spTree>
    <p:extLst>
      <p:ext uri="{BB962C8B-B14F-4D97-AF65-F5344CB8AC3E}">
        <p14:creationId xmlns:p14="http://schemas.microsoft.com/office/powerpoint/2010/main" val="228648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92608">
              <a:spcAft>
                <a:spcPts val="1200"/>
              </a:spcAft>
            </a:pPr>
            <a:r>
              <a:rPr lang="en-US" sz="1200" dirty="0"/>
              <a:t>[10] S. A. Bogaerts, “Limited time and experience: Parallelism in cs1,” in 2014 IEEE International Parallel &amp; Distributed Processing Symposium Workshops, pp. 1071–1078, IEEE, 2014.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[11] B. L. Kurtz, C. Kim, and J. </a:t>
            </a:r>
            <a:r>
              <a:rPr lang="en-US" sz="1200" dirty="0" err="1"/>
              <a:t>Alsabbagh</a:t>
            </a:r>
            <a:r>
              <a:rPr lang="en-US" sz="1200" dirty="0"/>
              <a:t>, “Parallel computing in the undergraduate curriculum,” in Proceedings of the twenty-ninth SIGCSE technical symposium on Computer science education, pp. 212–216, 1998.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[12] G. Lu, J. Xu, J. Liu, B. Dai, S. </a:t>
            </a:r>
            <a:r>
              <a:rPr lang="en-US" sz="1200" dirty="0" err="1"/>
              <a:t>Gui</a:t>
            </a:r>
            <a:r>
              <a:rPr lang="en-US" sz="1200" dirty="0"/>
              <a:t>, and S. Zhan, “Integrating parallel and distributed computing topics into an undergraduate cs curriculum at </a:t>
            </a:r>
            <a:r>
              <a:rPr lang="en-US" sz="1200" dirty="0" err="1"/>
              <a:t>uestc</a:t>
            </a:r>
            <a:r>
              <a:rPr lang="en-US" sz="1200" dirty="0"/>
              <a:t>,” in 2015 IEEE International Parallel and Distributed Processing Symposium Workshop (IPDPSW), (Los Alamitos, CA, USA), pp. 782–787, IEEE Computer Society, may 2015. 13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[13] S. Ghafoor and M. Rogers, “</a:t>
            </a:r>
            <a:r>
              <a:rPr lang="en-US" sz="1200" dirty="0" err="1"/>
              <a:t>ipdc</a:t>
            </a:r>
            <a:r>
              <a:rPr lang="en-US" sz="1200" dirty="0"/>
              <a:t> workshop.” https://</a:t>
            </a:r>
            <a:r>
              <a:rPr lang="en-US" sz="1200" dirty="0" err="1"/>
              <a:t>www.csc.tntech.edu</a:t>
            </a:r>
            <a:r>
              <a:rPr lang="en-US" sz="1200" dirty="0"/>
              <a:t>/ </a:t>
            </a:r>
            <a:r>
              <a:rPr lang="en-US" sz="1200" dirty="0" err="1"/>
              <a:t>pdcincs</a:t>
            </a:r>
            <a:r>
              <a:rPr lang="en-US" sz="1200" dirty="0"/>
              <a:t>/.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[14] J. M. Bull and M. E. </a:t>
            </a:r>
            <a:r>
              <a:rPr lang="en-US" sz="1200" dirty="0" err="1"/>
              <a:t>Kambites</a:t>
            </a:r>
            <a:r>
              <a:rPr lang="en-US" sz="1200" dirty="0"/>
              <a:t>, “</a:t>
            </a:r>
            <a:r>
              <a:rPr lang="en-US" sz="1200" dirty="0" err="1"/>
              <a:t>Jomp</a:t>
            </a:r>
            <a:r>
              <a:rPr lang="en-US" sz="1200" dirty="0"/>
              <a:t>—an </a:t>
            </a:r>
            <a:r>
              <a:rPr lang="en-US" sz="1200" dirty="0" err="1"/>
              <a:t>openmp</a:t>
            </a:r>
            <a:r>
              <a:rPr lang="en-US" sz="1200" dirty="0"/>
              <a:t>-like interface for java,” in Proceedings of the ACM 2000 conference on Java Grande, pp. 44–53, 2000.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[15] N. </a:t>
            </a:r>
            <a:r>
              <a:rPr lang="en-US" sz="1200" dirty="0" err="1"/>
              <a:t>Giacaman</a:t>
            </a:r>
            <a:r>
              <a:rPr lang="en-US" sz="1200" dirty="0"/>
              <a:t> and O. </a:t>
            </a:r>
            <a:r>
              <a:rPr lang="en-US" sz="1200" dirty="0" err="1"/>
              <a:t>Sinnen</a:t>
            </a:r>
            <a:r>
              <a:rPr lang="en-US" sz="1200" dirty="0"/>
              <a:t>, “</a:t>
            </a:r>
            <a:r>
              <a:rPr lang="en-US" sz="1200" dirty="0" err="1"/>
              <a:t>Pyjama</a:t>
            </a:r>
            <a:r>
              <a:rPr lang="en-US" sz="1200" dirty="0"/>
              <a:t>: </a:t>
            </a:r>
            <a:r>
              <a:rPr lang="en-US" sz="1200" dirty="0" err="1"/>
              <a:t>Openmp</a:t>
            </a:r>
            <a:r>
              <a:rPr lang="en-US" sz="1200" dirty="0"/>
              <a:t>-like implementation for java, with </a:t>
            </a:r>
            <a:r>
              <a:rPr lang="en-US" sz="1200" dirty="0" err="1"/>
              <a:t>gui</a:t>
            </a:r>
            <a:r>
              <a:rPr lang="en-US" sz="1200" dirty="0"/>
              <a:t> extensions,” in Proceedings of the 2013 International Workshop on Programming Models and Applications for Multicores and </a:t>
            </a:r>
            <a:r>
              <a:rPr lang="en-US" sz="1200" dirty="0" err="1"/>
              <a:t>Manycores</a:t>
            </a:r>
            <a:r>
              <a:rPr lang="en-US" sz="1200" dirty="0"/>
              <a:t>, pp. 43–52, 2013.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[16] P. </a:t>
            </a:r>
            <a:r>
              <a:rPr lang="en-US" sz="1200" dirty="0" err="1"/>
              <a:t>Belohl</a:t>
            </a:r>
            <a:r>
              <a:rPr lang="en-US" sz="1200" dirty="0"/>
              <a:t> ˇ </a:t>
            </a:r>
            <a:r>
              <a:rPr lang="en-US" sz="1200" dirty="0" err="1"/>
              <a:t>avek</a:t>
            </a:r>
            <a:r>
              <a:rPr lang="en-US" sz="1200" dirty="0"/>
              <a:t>, “</a:t>
            </a:r>
            <a:r>
              <a:rPr lang="en-US" sz="1200" dirty="0" err="1"/>
              <a:t>Openmp</a:t>
            </a:r>
            <a:r>
              <a:rPr lang="en-US" sz="1200" dirty="0"/>
              <a:t> for java,” 2015. </a:t>
            </a:r>
            <a:endParaRPr lang="en-US" sz="1200" kern="1400" dirty="0"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552643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Image 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30830" y="960992"/>
            <a:ext cx="750325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92608">
              <a:spcAft>
                <a:spcPts val="1200"/>
              </a:spcAft>
            </a:pPr>
            <a:r>
              <a:rPr lang="en-US" sz="1200" kern="1400" dirty="0">
                <a:cs typeface="PT Sans"/>
              </a:rPr>
              <a:t>[f.1]    https://</a:t>
            </a:r>
            <a:r>
              <a:rPr lang="en-US" sz="1200" kern="1400" dirty="0" err="1">
                <a:cs typeface="PT Sans"/>
              </a:rPr>
              <a:t>www.vecteezy.com</a:t>
            </a:r>
            <a:r>
              <a:rPr lang="en-US" sz="1200" kern="1400" dirty="0">
                <a:cs typeface="PT Sans"/>
              </a:rPr>
              <a:t>/free-vector/laptop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[f.2]    </a:t>
            </a:r>
            <a:r>
              <a:rPr lang="en-US" sz="1200" kern="1400" dirty="0">
                <a:cs typeface="PT Sans"/>
              </a:rPr>
              <a:t>https://www.olcf.ornl.gov/summit/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kern="1400" dirty="0"/>
              <a:t>[f.3]   </a:t>
            </a:r>
            <a:r>
              <a:rPr lang="en-US" sz="1200" dirty="0"/>
              <a:t> https://www.vecteezy.com/free-vector/university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[f.4]    https://www.vecteezy.com/free-vector/school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[f.5]    https://www.vecteezy.com/free-vector/programmer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[f.6]    https://</a:t>
            </a:r>
            <a:r>
              <a:rPr lang="en-US" sz="1200" dirty="0" err="1"/>
              <a:t>www.tntech.edu</a:t>
            </a:r>
            <a:r>
              <a:rPr lang="en-US" sz="1200" dirty="0"/>
              <a:t>/</a:t>
            </a:r>
            <a:r>
              <a:rPr lang="en-US" sz="1200" dirty="0" err="1"/>
              <a:t>ocm</a:t>
            </a:r>
            <a:r>
              <a:rPr lang="en-US" sz="1200" dirty="0"/>
              <a:t>/</a:t>
            </a:r>
            <a:r>
              <a:rPr lang="en-US" sz="1200" dirty="0" err="1"/>
              <a:t>marketingtoolkit</a:t>
            </a:r>
            <a:r>
              <a:rPr lang="en-US" sz="1200" dirty="0"/>
              <a:t>/</a:t>
            </a:r>
            <a:r>
              <a:rPr lang="en-US" sz="1200" dirty="0" err="1"/>
              <a:t>assets.php</a:t>
            </a:r>
            <a:endParaRPr lang="en-US" sz="1200" dirty="0"/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[f.7]    https://bholley.net/blog/2015/must-be-this-tall-to-write-multi-threaded-code.html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[f.8]    https://www.geeksforgeeks.org/multithreading-python-set-1/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[f.9]    https://www.vecteezy.com/free-vector/barrier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[f.10]  https://www.pngitem.com/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[f.11]  https://</a:t>
            </a:r>
            <a:r>
              <a:rPr lang="en-US" sz="1200" dirty="0" err="1"/>
              <a:t>www.pngitem.com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3991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PT Sans"/>
                <a:cs typeface="PT Sans"/>
              </a:rPr>
              <a:t>Background</a:t>
            </a: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076" y="808592"/>
            <a:ext cx="44881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Industry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Demand for parallel programming skills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1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Academia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Changing accreditation standards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Elective      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Work in research community to accomplish this [1-12]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02643738-0DBC-FE4C-9185-17C34FE7A2E5}"/>
              </a:ext>
            </a:extLst>
          </p:cNvPr>
          <p:cNvSpPr/>
          <p:nvPr/>
        </p:nvSpPr>
        <p:spPr>
          <a:xfrm>
            <a:off x="2019310" y="3164963"/>
            <a:ext cx="284615" cy="2180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57753C5-4A59-3B45-834C-4680E32A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674" y="808592"/>
            <a:ext cx="3188161" cy="22772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599BC3F-7F90-C142-8638-043A0E531699}"/>
              </a:ext>
            </a:extLst>
          </p:cNvPr>
          <p:cNvSpPr txBox="1"/>
          <p:nvPr/>
        </p:nvSpPr>
        <p:spPr>
          <a:xfrm>
            <a:off x="5666674" y="3136745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[f.5]</a:t>
            </a:r>
          </a:p>
        </p:txBody>
      </p:sp>
      <p:pic>
        <p:nvPicPr>
          <p:cNvPr id="56" name="Picture 55" descr="A picture containing building, government building&#10;&#10;Description automatically generated">
            <a:extLst>
              <a:ext uri="{FF2B5EF4-FFF2-40B4-BE49-F238E27FC236}">
                <a16:creationId xmlns:a16="http://schemas.microsoft.com/office/drawing/2014/main" id="{79949864-A114-924F-BDE4-CB08B86AD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9" y="4131107"/>
            <a:ext cx="2877452" cy="19183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42EE65C-E278-2A47-A255-867E9A3ACED7}"/>
              </a:ext>
            </a:extLst>
          </p:cNvPr>
          <p:cNvSpPr txBox="1"/>
          <p:nvPr/>
        </p:nvSpPr>
        <p:spPr>
          <a:xfrm>
            <a:off x="131973" y="6049408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[f.3]</a:t>
            </a:r>
          </a:p>
        </p:txBody>
      </p:sp>
      <p:pic>
        <p:nvPicPr>
          <p:cNvPr id="61" name="Picture 60" descr="Logo, icon&#10;&#10;Description automatically generated">
            <a:extLst>
              <a:ext uri="{FF2B5EF4-FFF2-40B4-BE49-F238E27FC236}">
                <a16:creationId xmlns:a16="http://schemas.microsoft.com/office/drawing/2014/main" id="{18066697-5471-F04A-AE6A-D1754D3FE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954" y="4656673"/>
            <a:ext cx="1059110" cy="10591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776F524-FDB4-A54F-94F3-5F892198734F}"/>
              </a:ext>
            </a:extLst>
          </p:cNvPr>
          <p:cNvSpPr txBox="1"/>
          <p:nvPr/>
        </p:nvSpPr>
        <p:spPr>
          <a:xfrm>
            <a:off x="4292930" y="5715783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[f.4]</a:t>
            </a:r>
          </a:p>
        </p:txBody>
      </p:sp>
    </p:spTree>
    <p:extLst>
      <p:ext uri="{BB962C8B-B14F-4D97-AF65-F5344CB8AC3E}">
        <p14:creationId xmlns:p14="http://schemas.microsoft.com/office/powerpoint/2010/main" val="240840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7044706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latin typeface="PT Sans"/>
                <a:cs typeface="PT Sans"/>
              </a:rPr>
              <a:t>iPDC</a:t>
            </a:r>
            <a:r>
              <a:rPr lang="en-US" sz="2400" dirty="0">
                <a:latin typeface="PT Sans"/>
                <a:cs typeface="PT Sans"/>
              </a:rPr>
              <a:t> (Integrating Parallel and Distributed Computing in Introductory Programming Classes)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Provide training and resources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Workshops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Lecture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Hands on exercises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Modules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Programming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“Unplugged”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PT Sans"/>
                <a:cs typeface="PT Sans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A416549-FD93-6B41-81CA-74F52CEC4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90519"/>
            <a:ext cx="2996046" cy="1970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82C09-6BE2-EB42-A5FA-7D5A41E09FA5}"/>
              </a:ext>
            </a:extLst>
          </p:cNvPr>
          <p:cNvSpPr txBox="1"/>
          <p:nvPr/>
        </p:nvSpPr>
        <p:spPr>
          <a:xfrm>
            <a:off x="4811485" y="5438309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[f.6]</a:t>
            </a:r>
          </a:p>
        </p:txBody>
      </p:sp>
    </p:spTree>
    <p:extLst>
      <p:ext uri="{BB962C8B-B14F-4D97-AF65-F5344CB8AC3E}">
        <p14:creationId xmlns:p14="http://schemas.microsoft.com/office/powerpoint/2010/main" val="284956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5984E14D-61A1-174B-97D8-5FFAD495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86" y="138408"/>
            <a:ext cx="3802689" cy="6371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CE4CE-712B-394D-9615-0EFD7D679736}"/>
              </a:ext>
            </a:extLst>
          </p:cNvPr>
          <p:cNvSpPr txBox="1"/>
          <p:nvPr/>
        </p:nvSpPr>
        <p:spPr>
          <a:xfrm>
            <a:off x="2627086" y="6510138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[f.7]</a:t>
            </a:r>
          </a:p>
        </p:txBody>
      </p:sp>
    </p:spTree>
    <p:extLst>
      <p:ext uri="{BB962C8B-B14F-4D97-AF65-F5344CB8AC3E}">
        <p14:creationId xmlns:p14="http://schemas.microsoft.com/office/powerpoint/2010/main" val="238660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OpenMP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52" y="862029"/>
            <a:ext cx="42344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dirty="0">
                <a:latin typeface="PT Sans"/>
                <a:cs typeface="PT Sans"/>
              </a:rPr>
              <a:t>Open Multi-Processing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Shared-memory parallel library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1997 - present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Removes responsibility for thread creation and management from programmer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Abstract preprocessor-level directives and clauses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Rewrites source code before compiler sees it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Runtime library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9395F-9BB7-4643-A794-C3A9600181DD}"/>
              </a:ext>
            </a:extLst>
          </p:cNvPr>
          <p:cNvSpPr txBox="1"/>
          <p:nvPr/>
        </p:nvSpPr>
        <p:spPr>
          <a:xfrm>
            <a:off x="174109" y="5331011"/>
            <a:ext cx="4511444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/*parallel code block*/</a:t>
            </a:r>
          </a:p>
          <a:p>
            <a:r>
              <a:rPr lang="en-US" dirty="0"/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E6EC12-969D-634F-A1A3-B52509559AD5}"/>
              </a:ext>
            </a:extLst>
          </p:cNvPr>
          <p:cNvGrpSpPr/>
          <p:nvPr/>
        </p:nvGrpSpPr>
        <p:grpSpPr>
          <a:xfrm>
            <a:off x="4791561" y="862029"/>
            <a:ext cx="4352439" cy="2912362"/>
            <a:chOff x="4182017" y="808592"/>
            <a:chExt cx="4961982" cy="2989615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BDF4E76B-08DE-6241-B932-2273A906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532" y="808592"/>
              <a:ext cx="4827467" cy="26442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9EC2C3-9420-674C-925E-9A3A48FC3639}"/>
                </a:ext>
              </a:extLst>
            </p:cNvPr>
            <p:cNvSpPr txBox="1"/>
            <p:nvPr/>
          </p:nvSpPr>
          <p:spPr>
            <a:xfrm>
              <a:off x="4182017" y="3545455"/>
              <a:ext cx="457241" cy="252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[f.8]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DDAD54-3988-D14C-82C3-F441E992FD82}"/>
              </a:ext>
            </a:extLst>
          </p:cNvPr>
          <p:cNvGrpSpPr/>
          <p:nvPr/>
        </p:nvGrpSpPr>
        <p:grpSpPr>
          <a:xfrm>
            <a:off x="4874869" y="4049370"/>
            <a:ext cx="3699290" cy="1598103"/>
            <a:chOff x="619626" y="4463066"/>
            <a:chExt cx="4105560" cy="171428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F8AE7A8-7F14-FB46-8071-9151DA8BEE82}"/>
                </a:ext>
              </a:extLst>
            </p:cNvPr>
            <p:cNvSpPr/>
            <p:nvPr/>
          </p:nvSpPr>
          <p:spPr>
            <a:xfrm>
              <a:off x="985880" y="54575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DD7AB7A3-7D72-0546-8EC0-ED0C0ED517B0}"/>
                </a:ext>
              </a:extLst>
            </p:cNvPr>
            <p:cNvSpPr/>
            <p:nvPr/>
          </p:nvSpPr>
          <p:spPr>
            <a:xfrm rot="5400000">
              <a:off x="984996" y="475076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2939F43-514E-534D-A70A-D6FE09BE79F0}"/>
                </a:ext>
              </a:extLst>
            </p:cNvPr>
            <p:cNvSpPr/>
            <p:nvPr/>
          </p:nvSpPr>
          <p:spPr>
            <a:xfrm rot="16200000">
              <a:off x="1699562" y="47540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736699D-B861-B945-9E11-7D6D845151B7}"/>
                </a:ext>
              </a:extLst>
            </p:cNvPr>
            <p:cNvSpPr/>
            <p:nvPr/>
          </p:nvSpPr>
          <p:spPr>
            <a:xfrm rot="10800000">
              <a:off x="1694389" y="545422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DA4FC9-21FE-C749-803D-ACEE595497E1}"/>
                </a:ext>
              </a:extLst>
            </p:cNvPr>
            <p:cNvCxnSpPr>
              <a:cxnSpLocks/>
            </p:cNvCxnSpPr>
            <p:nvPr/>
          </p:nvCxnSpPr>
          <p:spPr>
            <a:xfrm>
              <a:off x="2053816" y="475379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F0BD46-7506-A343-969C-C930E8AAA4FB}"/>
                </a:ext>
              </a:extLst>
            </p:cNvPr>
            <p:cNvCxnSpPr>
              <a:cxnSpLocks/>
            </p:cNvCxnSpPr>
            <p:nvPr/>
          </p:nvCxnSpPr>
          <p:spPr>
            <a:xfrm>
              <a:off x="2048643" y="616879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E0BB5330-5A3E-484E-BF93-40F0A2A810D3}"/>
                </a:ext>
              </a:extLst>
            </p:cNvPr>
            <p:cNvSpPr/>
            <p:nvPr/>
          </p:nvSpPr>
          <p:spPr>
            <a:xfrm>
              <a:off x="2872899" y="475779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B89D43D-0446-DE42-9D76-DC55957CADC4}"/>
                </a:ext>
              </a:extLst>
            </p:cNvPr>
            <p:cNvSpPr/>
            <p:nvPr/>
          </p:nvSpPr>
          <p:spPr>
            <a:xfrm rot="10800000">
              <a:off x="3577697" y="474774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A4F29E0-FA71-464E-97E3-86A023E81EE5}"/>
                </a:ext>
              </a:extLst>
            </p:cNvPr>
            <p:cNvSpPr/>
            <p:nvPr/>
          </p:nvSpPr>
          <p:spPr>
            <a:xfrm rot="5400000">
              <a:off x="2864698" y="545422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FA14104-BB09-B54D-B547-B50F59EC29C7}"/>
                </a:ext>
              </a:extLst>
            </p:cNvPr>
            <p:cNvSpPr/>
            <p:nvPr/>
          </p:nvSpPr>
          <p:spPr>
            <a:xfrm rot="16200000">
              <a:off x="3579263" y="545663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EFCBA3-482F-2542-975D-9F4BE8E21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26" y="545950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24A56D-559F-9A40-AD53-E207CD12F1E2}"/>
                </a:ext>
              </a:extLst>
            </p:cNvPr>
            <p:cNvSpPr txBox="1"/>
            <p:nvPr/>
          </p:nvSpPr>
          <p:spPr>
            <a:xfrm>
              <a:off x="626996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42EE9F-1B5F-AC42-B624-E493F42194C8}"/>
                </a:ext>
              </a:extLst>
            </p:cNvPr>
            <p:cNvSpPr txBox="1"/>
            <p:nvPr/>
          </p:nvSpPr>
          <p:spPr>
            <a:xfrm>
              <a:off x="2174849" y="586957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07F44-767D-9147-A687-18C5B366A305}"/>
                </a:ext>
              </a:extLst>
            </p:cNvPr>
            <p:cNvSpPr txBox="1"/>
            <p:nvPr/>
          </p:nvSpPr>
          <p:spPr>
            <a:xfrm>
              <a:off x="2185308" y="514922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E651A3-581D-F445-8F34-6C79716C4B3D}"/>
                </a:ext>
              </a:extLst>
            </p:cNvPr>
            <p:cNvSpPr txBox="1"/>
            <p:nvPr/>
          </p:nvSpPr>
          <p:spPr>
            <a:xfrm>
              <a:off x="2185857" y="446306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A79C67-C63C-AA45-88C3-391A570031FC}"/>
                </a:ext>
              </a:extLst>
            </p:cNvPr>
            <p:cNvSpPr txBox="1"/>
            <p:nvPr/>
          </p:nvSpPr>
          <p:spPr>
            <a:xfrm>
              <a:off x="3716258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68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53494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Top three languages used in teaching early CS: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C/C++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Java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Python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OpenMP only supports FORTRAN, C, C++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Several Java implementations with varying usability (covered later)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No implementations in Python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E11DF70-4F23-8540-8D49-3CEA92C67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704952"/>
              </p:ext>
            </p:extLst>
          </p:nvPr>
        </p:nvGraphicFramePr>
        <p:xfrm>
          <a:off x="5256284" y="1296580"/>
          <a:ext cx="3748435" cy="2694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6892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Contribution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016" y="1102227"/>
            <a:ext cx="41598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PT Sans"/>
                <a:cs typeface="PT Sans"/>
              </a:rPr>
              <a:t>Core</a:t>
            </a:r>
            <a:r>
              <a:rPr lang="en-US" sz="2400" dirty="0">
                <a:latin typeface="PT Sans"/>
                <a:cs typeface="PT Sans"/>
              </a:rPr>
              <a:t> OpenMP functionality in 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Directives and clauses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Runtime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Teaching, not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Concurrency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Parallelism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Speedup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Synchronization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Etc.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3C348F-72EB-4B4A-882A-DFC81CD24C67}"/>
              </a:ext>
            </a:extLst>
          </p:cNvPr>
          <p:cNvGrpSpPr/>
          <p:nvPr/>
        </p:nvGrpSpPr>
        <p:grpSpPr>
          <a:xfrm>
            <a:off x="4690424" y="3657417"/>
            <a:ext cx="4105560" cy="1714281"/>
            <a:chOff x="3435521" y="4696946"/>
            <a:chExt cx="4105560" cy="1714281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FCF0207-6D70-774A-863C-FC9650647EB6}"/>
                </a:ext>
              </a:extLst>
            </p:cNvPr>
            <p:cNvSpPr/>
            <p:nvPr/>
          </p:nvSpPr>
          <p:spPr>
            <a:xfrm>
              <a:off x="3801775" y="569138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CA41168-136E-8549-AA77-3C0CAAA0C741}"/>
                </a:ext>
              </a:extLst>
            </p:cNvPr>
            <p:cNvSpPr/>
            <p:nvPr/>
          </p:nvSpPr>
          <p:spPr>
            <a:xfrm rot="5400000">
              <a:off x="3800891" y="49846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90A5476-7209-FB45-B7B6-C2C76BEB1B0B}"/>
                </a:ext>
              </a:extLst>
            </p:cNvPr>
            <p:cNvSpPr/>
            <p:nvPr/>
          </p:nvSpPr>
          <p:spPr>
            <a:xfrm rot="16200000">
              <a:off x="4515457" y="498792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87960D0-07A4-CE49-808F-19054D5031C3}"/>
                </a:ext>
              </a:extLst>
            </p:cNvPr>
            <p:cNvSpPr/>
            <p:nvPr/>
          </p:nvSpPr>
          <p:spPr>
            <a:xfrm rot="10800000">
              <a:off x="4510284" y="568810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430BC3-9741-B74C-BEC8-0FAC1BC59E52}"/>
                </a:ext>
              </a:extLst>
            </p:cNvPr>
            <p:cNvCxnSpPr>
              <a:cxnSpLocks/>
            </p:cNvCxnSpPr>
            <p:nvPr/>
          </p:nvCxnSpPr>
          <p:spPr>
            <a:xfrm>
              <a:off x="4869711" y="498767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308985-E6C2-1A41-B098-CBD5DF9B2C48}"/>
                </a:ext>
              </a:extLst>
            </p:cNvPr>
            <p:cNvCxnSpPr>
              <a:cxnSpLocks/>
            </p:cNvCxnSpPr>
            <p:nvPr/>
          </p:nvCxnSpPr>
          <p:spPr>
            <a:xfrm>
              <a:off x="4864538" y="640267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C9A50A69-8691-2C48-8FBF-18EAA1EBA888}"/>
                </a:ext>
              </a:extLst>
            </p:cNvPr>
            <p:cNvSpPr/>
            <p:nvPr/>
          </p:nvSpPr>
          <p:spPr>
            <a:xfrm>
              <a:off x="5688794" y="499167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AA90843-98CD-D34D-8E76-A9CAC1B82852}"/>
                </a:ext>
              </a:extLst>
            </p:cNvPr>
            <p:cNvSpPr/>
            <p:nvPr/>
          </p:nvSpPr>
          <p:spPr>
            <a:xfrm rot="10800000">
              <a:off x="6393592" y="498162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0FEB662A-FE33-6D44-AD60-F4874C9CA233}"/>
                </a:ext>
              </a:extLst>
            </p:cNvPr>
            <p:cNvSpPr/>
            <p:nvPr/>
          </p:nvSpPr>
          <p:spPr>
            <a:xfrm rot="5400000">
              <a:off x="5680593" y="56881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27F997A7-D712-9840-9541-733522C0E013}"/>
                </a:ext>
              </a:extLst>
            </p:cNvPr>
            <p:cNvSpPr/>
            <p:nvPr/>
          </p:nvSpPr>
          <p:spPr>
            <a:xfrm rot="16200000">
              <a:off x="6395158" y="569051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D074CD-5482-374A-A28C-74755AA54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5521" y="569338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1D2E4F-154C-2847-96C1-05009BA36533}"/>
                </a:ext>
              </a:extLst>
            </p:cNvPr>
            <p:cNvSpPr txBox="1"/>
            <p:nvPr/>
          </p:nvSpPr>
          <p:spPr>
            <a:xfrm>
              <a:off x="3442891" y="537683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FEC31E-AFB9-A840-9847-FBB259977F14}"/>
                </a:ext>
              </a:extLst>
            </p:cNvPr>
            <p:cNvSpPr txBox="1"/>
            <p:nvPr/>
          </p:nvSpPr>
          <p:spPr>
            <a:xfrm>
              <a:off x="4990744" y="610345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09FE04-75A9-B741-8939-2E49C474912B}"/>
                </a:ext>
              </a:extLst>
            </p:cNvPr>
            <p:cNvSpPr txBox="1"/>
            <p:nvPr/>
          </p:nvSpPr>
          <p:spPr>
            <a:xfrm>
              <a:off x="5001203" y="538310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5E0787-20D9-6C40-BE78-A8CA6BE72911}"/>
                </a:ext>
              </a:extLst>
            </p:cNvPr>
            <p:cNvSpPr txBox="1"/>
            <p:nvPr/>
          </p:nvSpPr>
          <p:spPr>
            <a:xfrm>
              <a:off x="5001752" y="469694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71D5B-6DFF-B342-924D-669A8E5F5492}"/>
                </a:ext>
              </a:extLst>
            </p:cNvPr>
            <p:cNvSpPr txBox="1"/>
            <p:nvPr/>
          </p:nvSpPr>
          <p:spPr>
            <a:xfrm>
              <a:off x="6532153" y="537683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03447FDF-13C3-E947-BDDC-4968E25128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123707"/>
              </p:ext>
            </p:extLst>
          </p:nvPr>
        </p:nvGraphicFramePr>
        <p:xfrm>
          <a:off x="5219204" y="1102227"/>
          <a:ext cx="3048000" cy="2151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7614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12409</TotalTime>
  <Words>1697</Words>
  <Application>Microsoft Macintosh PowerPoint</Application>
  <PresentationFormat>On-screen Show (4:3)</PresentationFormat>
  <Paragraphs>317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PT Sans</vt:lpstr>
      <vt:lpstr>PT Sans Narrow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WDStone &amp;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</dc:creator>
  <cp:lastModifiedBy>Randy Huck</cp:lastModifiedBy>
  <cp:revision>171</cp:revision>
  <dcterms:created xsi:type="dcterms:W3CDTF">2016-01-21T19:56:54Z</dcterms:created>
  <dcterms:modified xsi:type="dcterms:W3CDTF">2021-06-14T03:56:17Z</dcterms:modified>
</cp:coreProperties>
</file>